
<file path=[Content_Types].xml><?xml version="1.0" encoding="utf-8"?>
<Types xmlns="http://schemas.openxmlformats.org/package/2006/content-types">
  <Override PartName="/ppt/slides/slide12.xml" ContentType="application/vnd.openxmlformats-officedocument.presentationml.slide+xml"/>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slides/slide25.xml" ContentType="application/vnd.openxmlformats-officedocument.presentationml.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Default Extension="gif" ContentType="image/gif"/>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66" r:id="rId3"/>
    <p:sldId id="257" r:id="rId4"/>
    <p:sldId id="260" r:id="rId5"/>
    <p:sldId id="261" r:id="rId6"/>
    <p:sldId id="259" r:id="rId7"/>
    <p:sldId id="262" r:id="rId8"/>
    <p:sldId id="263" r:id="rId9"/>
    <p:sldId id="264" r:id="rId10"/>
    <p:sldId id="265" r:id="rId11"/>
    <p:sldId id="267" r:id="rId12"/>
    <p:sldId id="269" r:id="rId13"/>
    <p:sldId id="268"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8" r:id="rId31"/>
    <p:sldId id="286" r:id="rId32"/>
    <p:sldId id="287" r:id="rId33"/>
    <p:sldId id="289" r:id="rId34"/>
    <p:sldId id="290" r:id="rId35"/>
    <p:sldId id="291" r:id="rId36"/>
    <p:sldId id="292" r:id="rId37"/>
    <p:sldId id="293" r:id="rId38"/>
    <p:sldId id="294" r:id="rId39"/>
    <p:sldId id="295" r:id="rId40"/>
    <p:sldId id="297" r:id="rId41"/>
    <p:sldId id="296" r:id="rId42"/>
    <p:sldId id="298" r:id="rId43"/>
    <p:sldId id="299"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B2006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20508" autoAdjust="0"/>
    <p:restoredTop sz="94660"/>
  </p:normalViewPr>
  <p:slideViewPr>
    <p:cSldViewPr snapToObjects="1">
      <p:cViewPr varScale="1">
        <p:scale>
          <a:sx n="98" d="100"/>
          <a:sy n="98" d="100"/>
        </p:scale>
        <p:origin x="-328"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printerSettings" Target="printerSettings/printerSettings1.bin"/><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tableStyles" Target="tableStyles.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presProps" Target="presProps.xml"/><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viewProps" Target="viewProps.xml"/><Relationship Id="rId48" Type="http://schemas.openxmlformats.org/officeDocument/2006/relationships/theme" Target="theme/theme1.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1CD5E6-9630-3341-90F6-1810BD5F6967}" type="datetimeFigureOut">
              <a:rPr lang="en-US" smtClean="0"/>
              <a:pPr/>
              <a:t>4/6/11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1CD5E6-9630-3341-90F6-1810BD5F6967}" type="datetimeFigureOut">
              <a:rPr lang="en-US" smtClean="0"/>
              <a:pPr/>
              <a:t>4/6/11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1CD5E6-9630-3341-90F6-1810BD5F6967}" type="datetimeFigureOut">
              <a:rPr lang="en-US" smtClean="0"/>
              <a:pPr/>
              <a:t>4/6/11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1CD5E6-9630-3341-90F6-1810BD5F6967}" type="datetimeFigureOut">
              <a:rPr lang="en-US" smtClean="0"/>
              <a:pPr/>
              <a:t>4/6/11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1CD5E6-9630-3341-90F6-1810BD5F6967}" type="datetimeFigureOut">
              <a:rPr lang="en-US" smtClean="0"/>
              <a:pPr/>
              <a:t>4/6/11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1CD5E6-9630-3341-90F6-1810BD5F6967}" type="datetimeFigureOut">
              <a:rPr lang="en-US" smtClean="0"/>
              <a:pPr/>
              <a:t>4/6/11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1CD5E6-9630-3341-90F6-1810BD5F6967}" type="datetimeFigureOut">
              <a:rPr lang="en-US" smtClean="0"/>
              <a:pPr/>
              <a:t>4/6/11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1CD5E6-9630-3341-90F6-1810BD5F6967}" type="datetimeFigureOut">
              <a:rPr lang="en-US" smtClean="0"/>
              <a:pPr/>
              <a:t>4/6/11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1CD5E6-9630-3341-90F6-1810BD5F6967}" type="datetimeFigureOut">
              <a:rPr lang="en-US" smtClean="0"/>
              <a:pPr/>
              <a:t>4/6/11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1CD5E6-9630-3341-90F6-1810BD5F6967}" type="datetimeFigureOut">
              <a:rPr lang="en-US" smtClean="0"/>
              <a:pPr/>
              <a:t>4/6/11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1CD5E6-9630-3341-90F6-1810BD5F6967}" type="datetimeFigureOut">
              <a:rPr lang="en-US" smtClean="0"/>
              <a:pPr/>
              <a:t>4/6/11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C6F9A2-D03F-9643-9926-39547293D11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1CD5E6-9630-3341-90F6-1810BD5F6967}" type="datetimeFigureOut">
              <a:rPr lang="en-US" smtClean="0"/>
              <a:pPr/>
              <a:t>4/6/11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C6F9A2-D03F-9643-9926-39547293D11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6" Type="http://schemas.openxmlformats.org/officeDocument/2006/relationships/image" Target="../media/image22.jpeg"/><Relationship Id="rId4"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 Id="rId5" Type="http://schemas.openxmlformats.org/officeDocument/2006/relationships/image" Target="../media/image2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3"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image" Target="../media/image29.jpe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jpeg"/><Relationship Id="rId5"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image" Target="../media/image5.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 Id="rId5"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image" Target="../media/image35.gif"/><Relationship Id="rId4"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image" Target="../media/image31.jpeg"/><Relationship Id="rId3" Type="http://schemas.openxmlformats.org/officeDocument/2006/relationships/image" Target="../media/image32.jpeg"/><Relationship Id="rId5" Type="http://schemas.openxmlformats.org/officeDocument/2006/relationships/image" Target="../media/image34.gif"/></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image" Target="../media/image38.jpeg"/><Relationship Id="rId3" Type="http://schemas.openxmlformats.org/officeDocument/2006/relationships/image" Target="../media/image39.jpeg"/></Relationships>
</file>

<file path=ppt/slides/_rels/slide25.xml.rels><?xml version="1.0" encoding="UTF-8" standalone="yes"?>
<Relationships xmlns="http://schemas.openxmlformats.org/package/2006/relationships"><Relationship Id="rId4"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image" Target="../media/image41.jpeg"/><Relationship Id="rId3" Type="http://schemas.openxmlformats.org/officeDocument/2006/relationships/image" Target="../media/image42.png"/><Relationship Id="rId5" Type="http://schemas.openxmlformats.org/officeDocument/2006/relationships/image" Target="../media/image44.jpeg"/></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6" Type="http://schemas.openxmlformats.org/officeDocument/2006/relationships/image" Target="../media/image50.jpeg"/><Relationship Id="rId4" Type="http://schemas.openxmlformats.org/officeDocument/2006/relationships/image" Target="../media/image48.jpeg"/><Relationship Id="rId1" Type="http://schemas.openxmlformats.org/officeDocument/2006/relationships/slideLayout" Target="../slideLayouts/slideLayout2.xml"/><Relationship Id="rId2" Type="http://schemas.openxmlformats.org/officeDocument/2006/relationships/image" Target="../media/image46.jpeg"/><Relationship Id="rId3" Type="http://schemas.openxmlformats.org/officeDocument/2006/relationships/image" Target="../media/image47.jpeg"/><Relationship Id="rId5" Type="http://schemas.openxmlformats.org/officeDocument/2006/relationships/image" Target="../media/image49.jpeg"/></Relationships>
</file>

<file path=ppt/slides/_rels/slide28.xml.rels><?xml version="1.0" encoding="UTF-8" standalone="yes"?>
<Relationships xmlns="http://schemas.openxmlformats.org/package/2006/relationships"><Relationship Id="rId6" Type="http://schemas.openxmlformats.org/officeDocument/2006/relationships/image" Target="../media/image55.jpeg"/><Relationship Id="rId4" Type="http://schemas.openxmlformats.org/officeDocument/2006/relationships/image" Target="../media/image53.jpeg"/><Relationship Id="rId1" Type="http://schemas.openxmlformats.org/officeDocument/2006/relationships/slideLayout" Target="../slideLayouts/slideLayout2.xml"/><Relationship Id="rId2" Type="http://schemas.openxmlformats.org/officeDocument/2006/relationships/image" Target="../media/image51.jpeg"/><Relationship Id="rId3" Type="http://schemas.openxmlformats.org/officeDocument/2006/relationships/image" Target="../media/image52.jpeg"/><Relationship Id="rId5" Type="http://schemas.openxmlformats.org/officeDocument/2006/relationships/image" Target="../media/image54.jpeg"/></Relationships>
</file>

<file path=ppt/slides/_rels/slide29.xml.rels><?xml version="1.0" encoding="UTF-8" standalone="yes"?>
<Relationships xmlns="http://schemas.openxmlformats.org/package/2006/relationships"><Relationship Id="rId8" Type="http://schemas.openxmlformats.org/officeDocument/2006/relationships/image" Target="../media/image62.jpeg"/><Relationship Id="rId4" Type="http://schemas.openxmlformats.org/officeDocument/2006/relationships/image" Target="../media/image58.jpeg"/><Relationship Id="rId5" Type="http://schemas.openxmlformats.org/officeDocument/2006/relationships/image" Target="../media/image59.jpeg"/><Relationship Id="rId7" Type="http://schemas.openxmlformats.org/officeDocument/2006/relationships/image" Target="../media/image61.jpeg"/><Relationship Id="rId1" Type="http://schemas.openxmlformats.org/officeDocument/2006/relationships/slideLayout" Target="../slideLayouts/slideLayout2.xml"/><Relationship Id="rId2" Type="http://schemas.openxmlformats.org/officeDocument/2006/relationships/image" Target="../media/image56.jpeg"/><Relationship Id="rId3" Type="http://schemas.openxmlformats.org/officeDocument/2006/relationships/image" Target="../media/image57.jpeg"/><Relationship Id="rId6" Type="http://schemas.openxmlformats.org/officeDocument/2006/relationships/image" Target="../media/image6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image" Target="../media/image65.jpeg"/><Relationship Id="rId1" Type="http://schemas.openxmlformats.org/officeDocument/2006/relationships/slideLayout" Target="../slideLayouts/slideLayout2.xml"/><Relationship Id="rId2" Type="http://schemas.openxmlformats.org/officeDocument/2006/relationships/image" Target="../media/image63.jpeg"/><Relationship Id="rId3" Type="http://schemas.openxmlformats.org/officeDocument/2006/relationships/image" Target="../media/image64.jpeg"/><Relationship Id="rId5" Type="http://schemas.openxmlformats.org/officeDocument/2006/relationships/image" Target="../media/image66.jpeg"/></Relationships>
</file>

<file path=ppt/slides/_rels/slide31.xml.rels><?xml version="1.0" encoding="UTF-8" standalone="yes"?>
<Relationships xmlns="http://schemas.openxmlformats.org/package/2006/relationships"><Relationship Id="rId4" Type="http://schemas.openxmlformats.org/officeDocument/2006/relationships/image" Target="../media/image69.jpeg"/><Relationship Id="rId1" Type="http://schemas.openxmlformats.org/officeDocument/2006/relationships/slideLayout" Target="../slideLayouts/slideLayout2.xml"/><Relationship Id="rId2" Type="http://schemas.openxmlformats.org/officeDocument/2006/relationships/image" Target="../media/image67.jpeg"/><Relationship Id="rId3" Type="http://schemas.openxmlformats.org/officeDocument/2006/relationships/image" Target="../media/image68.jpeg"/><Relationship Id="rId5" Type="http://schemas.openxmlformats.org/officeDocument/2006/relationships/image" Target="../media/image7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image" Target="../media/image73.jpeg"/><Relationship Id="rId1" Type="http://schemas.openxmlformats.org/officeDocument/2006/relationships/slideLayout" Target="../slideLayouts/slideLayout2.xml"/><Relationship Id="rId2" Type="http://schemas.openxmlformats.org/officeDocument/2006/relationships/image" Target="../media/image71.jpeg"/><Relationship Id="rId3" Type="http://schemas.openxmlformats.org/officeDocument/2006/relationships/image" Target="../media/image72.jpeg"/><Relationship Id="rId5" Type="http://schemas.openxmlformats.org/officeDocument/2006/relationships/image" Target="../media/image74.png"/></Relationships>
</file>

<file path=ppt/slides/_rels/slide34.xml.rels><?xml version="1.0" encoding="UTF-8" standalone="yes"?>
<Relationships xmlns="http://schemas.openxmlformats.org/package/2006/relationships"><Relationship Id="rId8" Type="http://schemas.openxmlformats.org/officeDocument/2006/relationships/image" Target="../media/image81.jpeg"/><Relationship Id="rId4" Type="http://schemas.openxmlformats.org/officeDocument/2006/relationships/image" Target="../media/image77.jpeg"/><Relationship Id="rId10" Type="http://schemas.openxmlformats.org/officeDocument/2006/relationships/image" Target="../media/image83.jpeg"/><Relationship Id="rId5" Type="http://schemas.openxmlformats.org/officeDocument/2006/relationships/image" Target="../media/image78.jpeg"/><Relationship Id="rId7" Type="http://schemas.openxmlformats.org/officeDocument/2006/relationships/image" Target="../media/image80.jpeg"/><Relationship Id="rId1" Type="http://schemas.openxmlformats.org/officeDocument/2006/relationships/slideLayout" Target="../slideLayouts/slideLayout2.xml"/><Relationship Id="rId2" Type="http://schemas.openxmlformats.org/officeDocument/2006/relationships/image" Target="../media/image75.jpeg"/><Relationship Id="rId9" Type="http://schemas.openxmlformats.org/officeDocument/2006/relationships/image" Target="../media/image82.jpeg"/><Relationship Id="rId3" Type="http://schemas.openxmlformats.org/officeDocument/2006/relationships/image" Target="../media/image76.jpeg"/><Relationship Id="rId6" Type="http://schemas.openxmlformats.org/officeDocument/2006/relationships/image" Target="../media/image79.jpeg"/></Relationships>
</file>

<file path=ppt/slides/_rels/slide35.xml.rels><?xml version="1.0" encoding="UTF-8" standalone="yes"?>
<Relationships xmlns="http://schemas.openxmlformats.org/package/2006/relationships"><Relationship Id="rId8" Type="http://schemas.openxmlformats.org/officeDocument/2006/relationships/image" Target="../media/image90.jpeg"/><Relationship Id="rId4" Type="http://schemas.openxmlformats.org/officeDocument/2006/relationships/image" Target="../media/image86.jpeg"/><Relationship Id="rId5" Type="http://schemas.openxmlformats.org/officeDocument/2006/relationships/image" Target="../media/image87.jpeg"/><Relationship Id="rId7" Type="http://schemas.openxmlformats.org/officeDocument/2006/relationships/image" Target="../media/image89.jpeg"/><Relationship Id="rId1" Type="http://schemas.openxmlformats.org/officeDocument/2006/relationships/slideLayout" Target="../slideLayouts/slideLayout2.xml"/><Relationship Id="rId2" Type="http://schemas.openxmlformats.org/officeDocument/2006/relationships/image" Target="../media/image84.jpeg"/><Relationship Id="rId3" Type="http://schemas.openxmlformats.org/officeDocument/2006/relationships/image" Target="../media/image85.jpeg"/><Relationship Id="rId6" Type="http://schemas.openxmlformats.org/officeDocument/2006/relationships/image" Target="../media/image88.jpeg"/></Relationships>
</file>

<file path=ppt/slides/_rels/slide36.xml.rels><?xml version="1.0" encoding="UTF-8" standalone="yes"?>
<Relationships xmlns="http://schemas.openxmlformats.org/package/2006/relationships"><Relationship Id="rId8" Type="http://schemas.openxmlformats.org/officeDocument/2006/relationships/image" Target="../media/image97.jpeg"/><Relationship Id="rId4" Type="http://schemas.openxmlformats.org/officeDocument/2006/relationships/image" Target="../media/image93.jpeg"/><Relationship Id="rId5" Type="http://schemas.openxmlformats.org/officeDocument/2006/relationships/image" Target="../media/image94.jpeg"/><Relationship Id="rId7" Type="http://schemas.openxmlformats.org/officeDocument/2006/relationships/image" Target="../media/image96.jpeg"/><Relationship Id="rId1" Type="http://schemas.openxmlformats.org/officeDocument/2006/relationships/slideLayout" Target="../slideLayouts/slideLayout2.xml"/><Relationship Id="rId2" Type="http://schemas.openxmlformats.org/officeDocument/2006/relationships/image" Target="../media/image91.jpeg"/><Relationship Id="rId3" Type="http://schemas.openxmlformats.org/officeDocument/2006/relationships/image" Target="../media/image92.jpeg"/><Relationship Id="rId6" Type="http://schemas.openxmlformats.org/officeDocument/2006/relationships/image" Target="../media/image95.jpeg"/></Relationships>
</file>

<file path=ppt/slides/_rels/slide37.xml.rels><?xml version="1.0" encoding="UTF-8" standalone="yes"?>
<Relationships xmlns="http://schemas.openxmlformats.org/package/2006/relationships"><Relationship Id="rId4" Type="http://schemas.openxmlformats.org/officeDocument/2006/relationships/image" Target="../media/image100.jpeg"/><Relationship Id="rId1" Type="http://schemas.openxmlformats.org/officeDocument/2006/relationships/slideLayout" Target="../slideLayouts/slideLayout2.xml"/><Relationship Id="rId2" Type="http://schemas.openxmlformats.org/officeDocument/2006/relationships/image" Target="../media/image98.jpeg"/><Relationship Id="rId3" Type="http://schemas.openxmlformats.org/officeDocument/2006/relationships/image" Target="../media/image99.png"/><Relationship Id="rId5" Type="http://schemas.openxmlformats.org/officeDocument/2006/relationships/image" Target="../media/image101.gif"/></Relationships>
</file>

<file path=ppt/slides/_rels/slide38.xml.rels><?xml version="1.0" encoding="UTF-8" standalone="yes"?>
<Relationships xmlns="http://schemas.openxmlformats.org/package/2006/relationships"><Relationship Id="rId4" Type="http://schemas.openxmlformats.org/officeDocument/2006/relationships/image" Target="../media/image104.jpeg"/><Relationship Id="rId5" Type="http://schemas.openxmlformats.org/officeDocument/2006/relationships/image" Target="../media/image105.jpeg"/><Relationship Id="rId7" Type="http://schemas.openxmlformats.org/officeDocument/2006/relationships/image" Target="../media/image107.jpeg"/><Relationship Id="rId1" Type="http://schemas.openxmlformats.org/officeDocument/2006/relationships/slideLayout" Target="../slideLayouts/slideLayout2.xml"/><Relationship Id="rId2" Type="http://schemas.openxmlformats.org/officeDocument/2006/relationships/image" Target="../media/image102.jpeg"/><Relationship Id="rId3" Type="http://schemas.openxmlformats.org/officeDocument/2006/relationships/image" Target="../media/image103.jpeg"/><Relationship Id="rId6" Type="http://schemas.openxmlformats.org/officeDocument/2006/relationships/image" Target="../media/image106.jpeg"/></Relationships>
</file>

<file path=ppt/slides/_rels/slide39.xml.rels><?xml version="1.0" encoding="UTF-8" standalone="yes"?>
<Relationships xmlns="http://schemas.openxmlformats.org/package/2006/relationships"><Relationship Id="rId4" Type="http://schemas.openxmlformats.org/officeDocument/2006/relationships/image" Target="../media/image110.jpeg"/><Relationship Id="rId5" Type="http://schemas.openxmlformats.org/officeDocument/2006/relationships/image" Target="../media/image111.jpeg"/><Relationship Id="rId7" Type="http://schemas.openxmlformats.org/officeDocument/2006/relationships/image" Target="../media/image113.jpeg"/><Relationship Id="rId1" Type="http://schemas.openxmlformats.org/officeDocument/2006/relationships/slideLayout" Target="../slideLayouts/slideLayout2.xml"/><Relationship Id="rId2" Type="http://schemas.openxmlformats.org/officeDocument/2006/relationships/image" Target="../media/image108.jpeg"/><Relationship Id="rId3" Type="http://schemas.openxmlformats.org/officeDocument/2006/relationships/image" Target="../media/image109.jpeg"/><Relationship Id="rId6" Type="http://schemas.openxmlformats.org/officeDocument/2006/relationships/image" Target="../media/image112.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3"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image" Target="../media/image116.jpeg"/><Relationship Id="rId1" Type="http://schemas.openxmlformats.org/officeDocument/2006/relationships/slideLayout" Target="../slideLayouts/slideLayout2.xml"/><Relationship Id="rId2" Type="http://schemas.openxmlformats.org/officeDocument/2006/relationships/image" Target="../media/image114.jpeg"/><Relationship Id="rId3" Type="http://schemas.openxmlformats.org/officeDocument/2006/relationships/image" Target="../media/image115.jpeg"/></Relationships>
</file>

<file path=ppt/slides/_rels/slide41.xml.rels><?xml version="1.0" encoding="UTF-8" standalone="yes"?>
<Relationships xmlns="http://schemas.openxmlformats.org/package/2006/relationships"><Relationship Id="rId8" Type="http://schemas.openxmlformats.org/officeDocument/2006/relationships/image" Target="../media/image123.jpeg"/><Relationship Id="rId4" Type="http://schemas.openxmlformats.org/officeDocument/2006/relationships/image" Target="../media/image119.jpeg"/><Relationship Id="rId5" Type="http://schemas.openxmlformats.org/officeDocument/2006/relationships/image" Target="../media/image120.jpeg"/><Relationship Id="rId7" Type="http://schemas.openxmlformats.org/officeDocument/2006/relationships/image" Target="../media/image122.jpeg"/><Relationship Id="rId1" Type="http://schemas.openxmlformats.org/officeDocument/2006/relationships/slideLayout" Target="../slideLayouts/slideLayout2.xml"/><Relationship Id="rId2" Type="http://schemas.openxmlformats.org/officeDocument/2006/relationships/image" Target="../media/image117.jpeg"/><Relationship Id="rId9" Type="http://schemas.openxmlformats.org/officeDocument/2006/relationships/image" Target="../media/image124.jpeg"/><Relationship Id="rId3" Type="http://schemas.openxmlformats.org/officeDocument/2006/relationships/image" Target="../media/image118.jpeg"/><Relationship Id="rId6" Type="http://schemas.openxmlformats.org/officeDocument/2006/relationships/image" Target="../media/image121.jpeg"/></Relationships>
</file>

<file path=ppt/slides/_rels/slide42.xml.rels><?xml version="1.0" encoding="UTF-8" standalone="yes"?>
<Relationships xmlns="http://schemas.openxmlformats.org/package/2006/relationships"><Relationship Id="rId4" Type="http://schemas.openxmlformats.org/officeDocument/2006/relationships/image" Target="../media/image127.jpeg"/><Relationship Id="rId1" Type="http://schemas.openxmlformats.org/officeDocument/2006/relationships/slideLayout" Target="../slideLayouts/slideLayout2.xml"/><Relationship Id="rId2" Type="http://schemas.openxmlformats.org/officeDocument/2006/relationships/image" Target="../media/image125.jpeg"/><Relationship Id="rId3" Type="http://schemas.openxmlformats.org/officeDocument/2006/relationships/image" Target="../media/image126.jpeg"/></Relationships>
</file>

<file path=ppt/slides/_rels/slide43.xml.rels><?xml version="1.0" encoding="UTF-8" standalone="yes"?>
<Relationships xmlns="http://schemas.openxmlformats.org/package/2006/relationships"><Relationship Id="rId8" Type="http://schemas.openxmlformats.org/officeDocument/2006/relationships/image" Target="../media/image134.jpeg"/><Relationship Id="rId4" Type="http://schemas.openxmlformats.org/officeDocument/2006/relationships/image" Target="../media/image130.jpeg"/><Relationship Id="rId5" Type="http://schemas.openxmlformats.org/officeDocument/2006/relationships/image" Target="../media/image131.jpeg"/><Relationship Id="rId7" Type="http://schemas.openxmlformats.org/officeDocument/2006/relationships/image" Target="../media/image133.jpeg"/><Relationship Id="rId1" Type="http://schemas.openxmlformats.org/officeDocument/2006/relationships/slideLayout" Target="../slideLayouts/slideLayout2.xml"/><Relationship Id="rId2" Type="http://schemas.openxmlformats.org/officeDocument/2006/relationships/image" Target="../media/image128.jpeg"/><Relationship Id="rId9" Type="http://schemas.openxmlformats.org/officeDocument/2006/relationships/image" Target="../media/image135.jpeg"/><Relationship Id="rId3" Type="http://schemas.openxmlformats.org/officeDocument/2006/relationships/image" Target="../media/image129.jpeg"/><Relationship Id="rId6" Type="http://schemas.openxmlformats.org/officeDocument/2006/relationships/image" Target="../media/image13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9.jpeg"/><Relationship Id="rId5" Type="http://schemas.openxmlformats.org/officeDocument/2006/relationships/image" Target="../media/image11.jpeg"/></Relationships>
</file>

<file path=ppt/slides/_rels/slide7.xml.rels><?xml version="1.0" encoding="UTF-8" standalone="yes"?>
<Relationships xmlns="http://schemas.openxmlformats.org/package/2006/relationships"><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2"/>
            <a:ext cx="7772400" cy="1470025"/>
          </a:xfrm>
        </p:spPr>
        <p:txBody>
          <a:bodyPr>
            <a:noAutofit/>
          </a:bodyPr>
          <a:lstStyle/>
          <a:p>
            <a:r>
              <a:rPr lang="en-US" sz="7200" dirty="0" smtClean="0">
                <a:solidFill>
                  <a:schemeClr val="accent5">
                    <a:lumMod val="75000"/>
                  </a:schemeClr>
                </a:solidFill>
              </a:rPr>
              <a:t>BEAUTY THROUGH THE AGES</a:t>
            </a:r>
            <a:endParaRPr lang="en-US" sz="7200" dirty="0">
              <a:solidFill>
                <a:schemeClr val="accent5">
                  <a:lumMod val="75000"/>
                </a:schemeClr>
              </a:solidFill>
            </a:endParaRPr>
          </a:p>
        </p:txBody>
      </p:sp>
      <p:sp>
        <p:nvSpPr>
          <p:cNvPr id="3" name="Subtitle 2"/>
          <p:cNvSpPr>
            <a:spLocks noGrp="1"/>
          </p:cNvSpPr>
          <p:nvPr>
            <p:ph type="subTitle" idx="1"/>
          </p:nvPr>
        </p:nvSpPr>
        <p:spPr>
          <a:xfrm>
            <a:off x="1371600" y="4419600"/>
            <a:ext cx="6400800" cy="1752600"/>
          </a:xfrm>
        </p:spPr>
        <p:txBody>
          <a:bodyPr/>
          <a:lstStyle/>
          <a:p>
            <a:r>
              <a:rPr lang="en-US" dirty="0" smtClean="0"/>
              <a:t>By: Bernadette M. Berger</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7200" cap="small" dirty="0" smtClean="0">
                <a:solidFill>
                  <a:srgbClr val="31859C"/>
                </a:solidFill>
              </a:rPr>
              <a:t>Elizabethan Era</a:t>
            </a:r>
            <a:endParaRPr lang="en-US" sz="7200" cap="small" dirty="0">
              <a:solidFill>
                <a:srgbClr val="31859C"/>
              </a:solidFill>
            </a:endParaRPr>
          </a:p>
        </p:txBody>
      </p:sp>
      <p:pic>
        <p:nvPicPr>
          <p:cNvPr id="4" name="Picture 3" descr="Elizabeth_I_Armada_Portrait.jpg"/>
          <p:cNvPicPr>
            <a:picLocks noChangeAspect="1"/>
          </p:cNvPicPr>
          <p:nvPr/>
        </p:nvPicPr>
        <p:blipFill>
          <a:blip r:embed="rId2"/>
          <a:stretch>
            <a:fillRect/>
          </a:stretch>
        </p:blipFill>
        <p:spPr>
          <a:xfrm>
            <a:off x="1600200" y="1600200"/>
            <a:ext cx="5950564" cy="4800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solidFill>
                  <a:srgbClr val="B20062"/>
                </a:solidFill>
              </a:rPr>
              <a:t>1558–</a:t>
            </a:r>
            <a:r>
              <a:rPr lang="en-US" sz="5400" dirty="0" smtClean="0">
                <a:solidFill>
                  <a:srgbClr val="B20062"/>
                </a:solidFill>
              </a:rPr>
              <a:t>1603 A.D.</a:t>
            </a:r>
            <a:endParaRPr lang="en-US" sz="5400" dirty="0">
              <a:solidFill>
                <a:srgbClr val="B20062"/>
              </a:solidFill>
            </a:endParaRPr>
          </a:p>
        </p:txBody>
      </p:sp>
      <p:sp>
        <p:nvSpPr>
          <p:cNvPr id="3" name="Content Placeholder 2"/>
          <p:cNvSpPr>
            <a:spLocks noGrp="1"/>
          </p:cNvSpPr>
          <p:nvPr>
            <p:ph idx="1"/>
          </p:nvPr>
        </p:nvSpPr>
        <p:spPr/>
        <p:txBody>
          <a:bodyPr anchor="ctr"/>
          <a:lstStyle/>
          <a:p>
            <a:pPr algn="ctr">
              <a:buNone/>
            </a:pPr>
            <a:r>
              <a:rPr lang="en-US" dirty="0" smtClean="0"/>
              <a:t>	The Elizabethan Era is considered by many to be the height of the Renaissance. It marks the time during Queen Elizabeth's reign over England.  Although Elizabeth maintained great control over her country; it is also known that she dictated the course of the times “trends” as well.</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90600"/>
            <a:ext cx="8229600" cy="5181600"/>
          </a:xfrm>
        </p:spPr>
        <p:txBody>
          <a:bodyPr>
            <a:normAutofit/>
          </a:bodyPr>
          <a:lstStyle/>
          <a:p>
            <a:r>
              <a:rPr lang="en-US" dirty="0" smtClean="0"/>
              <a:t>Different beauty attributes signified an importance </a:t>
            </a:r>
          </a:p>
          <a:p>
            <a:pPr lvl="1">
              <a:buNone/>
            </a:pPr>
            <a:r>
              <a:rPr lang="en-US" dirty="0" smtClean="0"/>
              <a:t>		Pale skin = high social status </a:t>
            </a:r>
          </a:p>
          <a:p>
            <a:pPr lvl="1">
              <a:buNone/>
            </a:pPr>
            <a:r>
              <a:rPr lang="en-US" dirty="0" smtClean="0"/>
              <a:t>					since your days were spent indoors 				 shielded from the sun</a:t>
            </a:r>
          </a:p>
          <a:p>
            <a:pPr lvl="1">
              <a:buNone/>
            </a:pPr>
            <a:r>
              <a:rPr lang="en-US" dirty="0" smtClean="0"/>
              <a:t>		</a:t>
            </a:r>
          </a:p>
          <a:p>
            <a:r>
              <a:rPr lang="en-US" dirty="0" smtClean="0"/>
              <a:t>Many people went to great lengths to meet the Queens beauty </a:t>
            </a:r>
          </a:p>
          <a:p>
            <a:pPr lvl="2">
              <a:buNone/>
            </a:pPr>
            <a:r>
              <a:rPr lang="en-US" dirty="0" smtClean="0"/>
              <a:t>Bleaching &amp; plucking of hair is just one of many examples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QE1.jpg"/>
          <p:cNvPicPr>
            <a:picLocks noChangeAspect="1"/>
          </p:cNvPicPr>
          <p:nvPr/>
        </p:nvPicPr>
        <p:blipFill>
          <a:blip r:embed="rId2"/>
          <a:stretch>
            <a:fillRect/>
          </a:stretch>
        </p:blipFill>
        <p:spPr>
          <a:xfrm>
            <a:off x="1905000" y="0"/>
            <a:ext cx="4962144" cy="6905568"/>
          </a:xfrm>
          <a:prstGeom prst="rect">
            <a:avLst/>
          </a:prstGeom>
        </p:spPr>
      </p:pic>
      <p:sp>
        <p:nvSpPr>
          <p:cNvPr id="5" name="TextBox 4"/>
          <p:cNvSpPr txBox="1"/>
          <p:nvPr/>
        </p:nvSpPr>
        <p:spPr>
          <a:xfrm>
            <a:off x="304800" y="381000"/>
            <a:ext cx="1295400" cy="646331"/>
          </a:xfrm>
          <a:prstGeom prst="rect">
            <a:avLst/>
          </a:prstGeom>
          <a:noFill/>
        </p:spPr>
        <p:txBody>
          <a:bodyPr wrap="square" rtlCol="0">
            <a:spAutoFit/>
          </a:bodyPr>
          <a:lstStyle/>
          <a:p>
            <a:r>
              <a:rPr lang="en-US" dirty="0" smtClean="0"/>
              <a:t>Light (Red) hair</a:t>
            </a:r>
            <a:endParaRPr lang="en-US" dirty="0"/>
          </a:p>
        </p:txBody>
      </p:sp>
      <p:sp>
        <p:nvSpPr>
          <p:cNvPr id="6" name="TextBox 5"/>
          <p:cNvSpPr txBox="1"/>
          <p:nvPr/>
        </p:nvSpPr>
        <p:spPr>
          <a:xfrm>
            <a:off x="7239000" y="5008096"/>
            <a:ext cx="1752600" cy="646331"/>
          </a:xfrm>
          <a:prstGeom prst="rect">
            <a:avLst/>
          </a:prstGeom>
          <a:noFill/>
        </p:spPr>
        <p:txBody>
          <a:bodyPr wrap="square" rtlCol="0">
            <a:spAutoFit/>
          </a:bodyPr>
          <a:lstStyle/>
          <a:p>
            <a:r>
              <a:rPr lang="en-US" dirty="0" smtClean="0"/>
              <a:t>Extravagant wardrobe</a:t>
            </a:r>
            <a:endParaRPr lang="en-US" dirty="0"/>
          </a:p>
        </p:txBody>
      </p:sp>
      <p:sp>
        <p:nvSpPr>
          <p:cNvPr id="7" name="TextBox 6"/>
          <p:cNvSpPr txBox="1"/>
          <p:nvPr/>
        </p:nvSpPr>
        <p:spPr>
          <a:xfrm>
            <a:off x="76200" y="4361765"/>
            <a:ext cx="1524000" cy="646331"/>
          </a:xfrm>
          <a:prstGeom prst="rect">
            <a:avLst/>
          </a:prstGeom>
          <a:noFill/>
        </p:spPr>
        <p:txBody>
          <a:bodyPr wrap="square" rtlCol="0">
            <a:spAutoFit/>
          </a:bodyPr>
          <a:lstStyle/>
          <a:p>
            <a:r>
              <a:rPr lang="en-US" dirty="0" smtClean="0"/>
              <a:t>Pale complexion</a:t>
            </a:r>
            <a:endParaRPr lang="en-US" dirty="0"/>
          </a:p>
        </p:txBody>
      </p:sp>
      <p:sp>
        <p:nvSpPr>
          <p:cNvPr id="8" name="TextBox 7"/>
          <p:cNvSpPr txBox="1"/>
          <p:nvPr/>
        </p:nvSpPr>
        <p:spPr>
          <a:xfrm>
            <a:off x="7239000" y="2057400"/>
            <a:ext cx="1514856" cy="646331"/>
          </a:xfrm>
          <a:prstGeom prst="rect">
            <a:avLst/>
          </a:prstGeom>
          <a:noFill/>
        </p:spPr>
        <p:txBody>
          <a:bodyPr wrap="square" rtlCol="0">
            <a:spAutoFit/>
          </a:bodyPr>
          <a:lstStyle/>
          <a:p>
            <a:r>
              <a:rPr lang="en-US" dirty="0" smtClean="0"/>
              <a:t>Ornate hair pieces </a:t>
            </a:r>
            <a:endParaRPr lang="en-US" dirty="0"/>
          </a:p>
        </p:txBody>
      </p:sp>
      <p:cxnSp>
        <p:nvCxnSpPr>
          <p:cNvPr id="10" name="Straight Arrow Connector 9"/>
          <p:cNvCxnSpPr>
            <a:stCxn id="5" idx="3"/>
          </p:cNvCxnSpPr>
          <p:nvPr/>
        </p:nvCxnSpPr>
        <p:spPr>
          <a:xfrm>
            <a:off x="1600200" y="704166"/>
            <a:ext cx="2438400" cy="578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1143000" y="3505200"/>
            <a:ext cx="1600200" cy="1066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rot="10800000">
            <a:off x="6019800" y="4800600"/>
            <a:ext cx="1219200" cy="685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10800000">
            <a:off x="4876800" y="704166"/>
            <a:ext cx="2362200" cy="13532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304800" y="2057400"/>
            <a:ext cx="1066800" cy="369332"/>
          </a:xfrm>
          <a:prstGeom prst="rect">
            <a:avLst/>
          </a:prstGeom>
          <a:noFill/>
        </p:spPr>
        <p:txBody>
          <a:bodyPr wrap="square" rtlCol="0">
            <a:spAutoFit/>
          </a:bodyPr>
          <a:lstStyle/>
          <a:p>
            <a:r>
              <a:rPr lang="en-US" dirty="0" smtClean="0"/>
              <a:t>Red lips</a:t>
            </a:r>
            <a:endParaRPr lang="en-US" dirty="0"/>
          </a:p>
        </p:txBody>
      </p:sp>
      <p:cxnSp>
        <p:nvCxnSpPr>
          <p:cNvPr id="20" name="Straight Arrow Connector 19"/>
          <p:cNvCxnSpPr>
            <a:stCxn id="18" idx="3"/>
          </p:cNvCxnSpPr>
          <p:nvPr/>
        </p:nvCxnSpPr>
        <p:spPr>
          <a:xfrm flipV="1">
            <a:off x="1371600" y="1219200"/>
            <a:ext cx="2895600" cy="10228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423160" y="111211"/>
            <a:ext cx="6339840" cy="1143000"/>
          </a:xfrm>
        </p:spPr>
        <p:txBody>
          <a:bodyPr>
            <a:noAutofit/>
          </a:bodyPr>
          <a:lstStyle/>
          <a:p>
            <a:r>
              <a:rPr lang="en-US" sz="7200" cap="small" dirty="0" smtClean="0">
                <a:solidFill>
                  <a:schemeClr val="accent5">
                    <a:lumMod val="75000"/>
                  </a:schemeClr>
                </a:solidFill>
              </a:rPr>
              <a:t>The 18</a:t>
            </a:r>
            <a:r>
              <a:rPr lang="en-US" sz="7200" cap="small" baseline="30000" dirty="0" smtClean="0">
                <a:solidFill>
                  <a:schemeClr val="accent5">
                    <a:lumMod val="75000"/>
                  </a:schemeClr>
                </a:solidFill>
              </a:rPr>
              <a:t>th</a:t>
            </a:r>
            <a:r>
              <a:rPr lang="en-US" sz="7200" cap="small" dirty="0" smtClean="0">
                <a:solidFill>
                  <a:schemeClr val="accent5">
                    <a:lumMod val="75000"/>
                  </a:schemeClr>
                </a:solidFill>
              </a:rPr>
              <a:t> Century </a:t>
            </a:r>
            <a:endParaRPr lang="en-US" sz="7200" cap="small" dirty="0">
              <a:solidFill>
                <a:schemeClr val="accent5">
                  <a:lumMod val="75000"/>
                </a:schemeClr>
              </a:solidFill>
            </a:endParaRPr>
          </a:p>
        </p:txBody>
      </p:sp>
      <p:pic>
        <p:nvPicPr>
          <p:cNvPr id="4" name="Picture 3" descr="1759.jpg"/>
          <p:cNvPicPr>
            <a:picLocks noChangeAspect="1"/>
          </p:cNvPicPr>
          <p:nvPr/>
        </p:nvPicPr>
        <p:blipFill>
          <a:blip r:embed="rId2"/>
          <a:stretch>
            <a:fillRect/>
          </a:stretch>
        </p:blipFill>
        <p:spPr>
          <a:xfrm>
            <a:off x="6056181" y="1550723"/>
            <a:ext cx="3087819" cy="5307277"/>
          </a:xfrm>
          <a:prstGeom prst="rect">
            <a:avLst/>
          </a:prstGeom>
        </p:spPr>
      </p:pic>
      <p:pic>
        <p:nvPicPr>
          <p:cNvPr id="5" name="Picture 4" descr="pandpicon1.jpg"/>
          <p:cNvPicPr>
            <a:picLocks noChangeAspect="1"/>
          </p:cNvPicPr>
          <p:nvPr/>
        </p:nvPicPr>
        <p:blipFill>
          <a:blip r:embed="rId3"/>
          <a:stretch>
            <a:fillRect/>
          </a:stretch>
        </p:blipFill>
        <p:spPr>
          <a:xfrm>
            <a:off x="2423160" y="3768811"/>
            <a:ext cx="3770181" cy="3089189"/>
          </a:xfrm>
          <a:prstGeom prst="rect">
            <a:avLst/>
          </a:prstGeom>
        </p:spPr>
      </p:pic>
      <p:pic>
        <p:nvPicPr>
          <p:cNvPr id="9" name="Picture 8" descr="Madame_de_Pompadour.jpg"/>
          <p:cNvPicPr>
            <a:picLocks noChangeAspect="1"/>
          </p:cNvPicPr>
          <p:nvPr/>
        </p:nvPicPr>
        <p:blipFill>
          <a:blip r:embed="rId4"/>
          <a:stretch>
            <a:fillRect/>
          </a:stretch>
        </p:blipFill>
        <p:spPr>
          <a:xfrm>
            <a:off x="0" y="111211"/>
            <a:ext cx="2423160" cy="3089189"/>
          </a:xfrm>
          <a:prstGeom prst="rect">
            <a:avLst/>
          </a:prstGeom>
        </p:spPr>
      </p:pic>
      <p:pic>
        <p:nvPicPr>
          <p:cNvPr id="14" name="Picture 13" descr="2j4tvl0.jpg"/>
          <p:cNvPicPr>
            <a:picLocks noChangeAspect="1"/>
          </p:cNvPicPr>
          <p:nvPr/>
        </p:nvPicPr>
        <p:blipFill>
          <a:blip r:embed="rId5"/>
          <a:stretch>
            <a:fillRect/>
          </a:stretch>
        </p:blipFill>
        <p:spPr>
          <a:xfrm>
            <a:off x="2423160" y="1550723"/>
            <a:ext cx="3633021" cy="2218088"/>
          </a:xfrm>
          <a:prstGeom prst="rect">
            <a:avLst/>
          </a:prstGeom>
        </p:spPr>
      </p:pic>
      <p:pic>
        <p:nvPicPr>
          <p:cNvPr id="15" name="Picture 14" descr="1746Web.jpg"/>
          <p:cNvPicPr>
            <a:picLocks noChangeAspect="1"/>
          </p:cNvPicPr>
          <p:nvPr/>
        </p:nvPicPr>
        <p:blipFill>
          <a:blip r:embed="rId6"/>
          <a:stretch>
            <a:fillRect/>
          </a:stretch>
        </p:blipFill>
        <p:spPr>
          <a:xfrm>
            <a:off x="0" y="3200400"/>
            <a:ext cx="2423160" cy="36576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4525963"/>
          </a:xfrm>
        </p:spPr>
        <p:txBody>
          <a:bodyPr anchor="ctr"/>
          <a:lstStyle/>
          <a:p>
            <a:pPr algn="ctr">
              <a:buNone/>
            </a:pPr>
            <a:r>
              <a:rPr lang="en-US" dirty="0" smtClean="0"/>
              <a:t>	The 18</a:t>
            </a:r>
            <a:r>
              <a:rPr lang="en-US" baseline="30000" dirty="0" smtClean="0"/>
              <a:t>th</a:t>
            </a:r>
            <a:r>
              <a:rPr lang="en-US" dirty="0" smtClean="0"/>
              <a:t> century was a time of formality and decadence. Both women and men’s fashion shifted and followed a more proper manner. Similar to today, the wealthy spent countless hours and money on their appearance and rose the bar each time they wore a new outfit in attempts to out do their friends.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cap="small" dirty="0" smtClean="0">
                <a:solidFill>
                  <a:srgbClr val="B20062"/>
                </a:solidFill>
              </a:rPr>
              <a:t>The Average 18</a:t>
            </a:r>
            <a:r>
              <a:rPr lang="en-US" cap="small" baseline="30000" dirty="0" smtClean="0">
                <a:solidFill>
                  <a:srgbClr val="B20062"/>
                </a:solidFill>
              </a:rPr>
              <a:t>th</a:t>
            </a:r>
            <a:r>
              <a:rPr lang="en-US" cap="small" dirty="0" smtClean="0">
                <a:solidFill>
                  <a:srgbClr val="B20062"/>
                </a:solidFill>
              </a:rPr>
              <a:t> Century </a:t>
            </a:r>
            <a:r>
              <a:rPr lang="en-US" cap="small" dirty="0">
                <a:solidFill>
                  <a:srgbClr val="B20062"/>
                </a:solidFill>
              </a:rPr>
              <a:t>M</a:t>
            </a:r>
            <a:r>
              <a:rPr lang="en-US" cap="small" dirty="0" smtClean="0">
                <a:solidFill>
                  <a:srgbClr val="B20062"/>
                </a:solidFill>
              </a:rPr>
              <a:t>an</a:t>
            </a:r>
            <a:endParaRPr lang="en-US" cap="small" dirty="0">
              <a:solidFill>
                <a:srgbClr val="B20062"/>
              </a:solidFill>
            </a:endParaRPr>
          </a:p>
        </p:txBody>
      </p:sp>
      <p:pic>
        <p:nvPicPr>
          <p:cNvPr id="4" name="Picture 3" descr="calthrop1739.jpg"/>
          <p:cNvPicPr>
            <a:picLocks noChangeAspect="1"/>
          </p:cNvPicPr>
          <p:nvPr/>
        </p:nvPicPr>
        <p:blipFill>
          <a:blip r:embed="rId2"/>
          <a:stretch>
            <a:fillRect/>
          </a:stretch>
        </p:blipFill>
        <p:spPr>
          <a:xfrm>
            <a:off x="249762" y="1371600"/>
            <a:ext cx="3305280" cy="4419600"/>
          </a:xfrm>
          <a:prstGeom prst="rect">
            <a:avLst/>
          </a:prstGeom>
        </p:spPr>
      </p:pic>
      <p:pic>
        <p:nvPicPr>
          <p:cNvPr id="5" name="Picture 4" descr="wigs1sthalfWeb.jpg"/>
          <p:cNvPicPr>
            <a:picLocks noChangeAspect="1"/>
          </p:cNvPicPr>
          <p:nvPr/>
        </p:nvPicPr>
        <p:blipFill>
          <a:blip r:embed="rId3"/>
          <a:stretch>
            <a:fillRect/>
          </a:stretch>
        </p:blipFill>
        <p:spPr>
          <a:xfrm>
            <a:off x="4648200" y="1371600"/>
            <a:ext cx="3728318" cy="2620962"/>
          </a:xfrm>
          <a:prstGeom prst="rect">
            <a:avLst/>
          </a:prstGeom>
        </p:spPr>
      </p:pic>
      <p:sp>
        <p:nvSpPr>
          <p:cNvPr id="6" name="TextBox 5"/>
          <p:cNvSpPr txBox="1"/>
          <p:nvPr/>
        </p:nvSpPr>
        <p:spPr>
          <a:xfrm>
            <a:off x="3886200" y="3992562"/>
            <a:ext cx="4800600" cy="2954655"/>
          </a:xfrm>
          <a:prstGeom prst="rect">
            <a:avLst/>
          </a:prstGeom>
          <a:noFill/>
        </p:spPr>
        <p:txBody>
          <a:bodyPr wrap="square" rtlCol="0">
            <a:spAutoFit/>
          </a:bodyPr>
          <a:lstStyle/>
          <a:p>
            <a:pPr>
              <a:buFont typeface="Arial"/>
              <a:buChar char="•"/>
            </a:pPr>
            <a:r>
              <a:rPr lang="en-US" sz="2400" dirty="0" smtClean="0"/>
              <a:t>Men wore complicated outfits with many layers of pea coats and undergarments </a:t>
            </a:r>
          </a:p>
          <a:p>
            <a:pPr>
              <a:buFont typeface="Arial"/>
              <a:buChar char="•"/>
            </a:pPr>
            <a:r>
              <a:rPr lang="en-US" sz="2400" dirty="0" smtClean="0"/>
              <a:t>While only some men wore make-up, almost all men spent time preparing and braiding their hair into the perfect style </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small" dirty="0" smtClean="0">
                <a:solidFill>
                  <a:srgbClr val="B20062"/>
                </a:solidFill>
              </a:rPr>
              <a:t>The Average 18</a:t>
            </a:r>
            <a:r>
              <a:rPr lang="en-US" cap="small" baseline="30000" dirty="0" smtClean="0">
                <a:solidFill>
                  <a:srgbClr val="B20062"/>
                </a:solidFill>
              </a:rPr>
              <a:t>th</a:t>
            </a:r>
            <a:r>
              <a:rPr lang="en-US" cap="small" dirty="0" smtClean="0">
                <a:solidFill>
                  <a:srgbClr val="B20062"/>
                </a:solidFill>
              </a:rPr>
              <a:t> Century Woman</a:t>
            </a:r>
            <a:endParaRPr lang="en-US" cap="small" dirty="0">
              <a:solidFill>
                <a:srgbClr val="B20062"/>
              </a:solidFill>
            </a:endParaRPr>
          </a:p>
        </p:txBody>
      </p:sp>
      <p:sp>
        <p:nvSpPr>
          <p:cNvPr id="3" name="Content Placeholder 2"/>
          <p:cNvSpPr>
            <a:spLocks noGrp="1"/>
          </p:cNvSpPr>
          <p:nvPr>
            <p:ph idx="1"/>
          </p:nvPr>
        </p:nvSpPr>
        <p:spPr/>
        <p:txBody>
          <a:bodyPr>
            <a:normAutofit fontScale="92500"/>
          </a:bodyPr>
          <a:lstStyle/>
          <a:p>
            <a:r>
              <a:rPr lang="en-US" dirty="0" smtClean="0"/>
              <a:t>Many woman took queue from Marie Antoinette who was a major contributor to the fashion world</a:t>
            </a:r>
          </a:p>
          <a:p>
            <a:r>
              <a:rPr lang="en-US" dirty="0" smtClean="0"/>
              <a:t>Hairstyles became even more complex, reaching unnatural heights (sometimes even springs were used to keep them up right) </a:t>
            </a:r>
          </a:p>
          <a:p>
            <a:r>
              <a:rPr lang="en-US" dirty="0" smtClean="0"/>
              <a:t>Corsets were also very popular during this time and were very uncomfortable to wear; however, women endured this pain at the price of being socially accepted.</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39418443.jpg"/>
          <p:cNvPicPr>
            <a:picLocks noChangeAspect="1"/>
          </p:cNvPicPr>
          <p:nvPr/>
        </p:nvPicPr>
        <p:blipFill>
          <a:blip r:embed="rId2"/>
          <a:stretch>
            <a:fillRect/>
          </a:stretch>
        </p:blipFill>
        <p:spPr>
          <a:xfrm>
            <a:off x="2133600" y="-107727"/>
            <a:ext cx="2537460" cy="3295403"/>
          </a:xfrm>
          <a:prstGeom prst="rect">
            <a:avLst/>
          </a:prstGeom>
        </p:spPr>
      </p:pic>
      <p:pic>
        <p:nvPicPr>
          <p:cNvPr id="6" name="Picture 5" descr="chrome14.jpg"/>
          <p:cNvPicPr>
            <a:picLocks noChangeAspect="1"/>
          </p:cNvPicPr>
          <p:nvPr/>
        </p:nvPicPr>
        <p:blipFill>
          <a:blip r:embed="rId3"/>
          <a:stretch>
            <a:fillRect/>
          </a:stretch>
        </p:blipFill>
        <p:spPr>
          <a:xfrm>
            <a:off x="2632262" y="3187676"/>
            <a:ext cx="6553200" cy="4114800"/>
          </a:xfrm>
          <a:prstGeom prst="rect">
            <a:avLst/>
          </a:prstGeom>
        </p:spPr>
      </p:pic>
      <p:pic>
        <p:nvPicPr>
          <p:cNvPr id="4" name="Picture 3" descr="christmaswigs7.jpg"/>
          <p:cNvPicPr>
            <a:picLocks noChangeAspect="1"/>
          </p:cNvPicPr>
          <p:nvPr/>
        </p:nvPicPr>
        <p:blipFill>
          <a:blip r:embed="rId4"/>
          <a:stretch>
            <a:fillRect/>
          </a:stretch>
        </p:blipFill>
        <p:spPr>
          <a:xfrm>
            <a:off x="0" y="2743200"/>
            <a:ext cx="2632262" cy="4114800"/>
          </a:xfrm>
          <a:prstGeom prst="rect">
            <a:avLst/>
          </a:prstGeom>
        </p:spPr>
      </p:pic>
      <p:pic>
        <p:nvPicPr>
          <p:cNvPr id="8" name="Picture 7" descr="duchess.jpg"/>
          <p:cNvPicPr>
            <a:picLocks noChangeAspect="1"/>
          </p:cNvPicPr>
          <p:nvPr/>
        </p:nvPicPr>
        <p:blipFill>
          <a:blip r:embed="rId5"/>
          <a:srcRect l="22333" r="25556"/>
          <a:stretch>
            <a:fillRect/>
          </a:stretch>
        </p:blipFill>
        <p:spPr>
          <a:xfrm>
            <a:off x="0" y="0"/>
            <a:ext cx="2133600" cy="2743200"/>
          </a:xfrm>
          <a:prstGeom prst="rect">
            <a:avLst/>
          </a:prstGeom>
        </p:spPr>
      </p:pic>
      <p:pic>
        <p:nvPicPr>
          <p:cNvPr id="9" name="Picture 8" descr="marie-antoinette.jpg"/>
          <p:cNvPicPr>
            <a:picLocks noChangeAspect="1"/>
          </p:cNvPicPr>
          <p:nvPr/>
        </p:nvPicPr>
        <p:blipFill>
          <a:blip r:embed="rId6"/>
          <a:stretch>
            <a:fillRect/>
          </a:stretch>
        </p:blipFill>
        <p:spPr>
          <a:xfrm>
            <a:off x="4671060" y="-107728"/>
            <a:ext cx="4514402" cy="329540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cap="small" dirty="0" smtClean="0">
                <a:solidFill>
                  <a:schemeClr val="accent5">
                    <a:lumMod val="75000"/>
                  </a:schemeClr>
                </a:solidFill>
              </a:rPr>
              <a:t>Victorian Era</a:t>
            </a:r>
            <a:endParaRPr lang="en-US" sz="7200" cap="small" dirty="0">
              <a:solidFill>
                <a:schemeClr val="accent5">
                  <a:lumMod val="75000"/>
                </a:schemeClr>
              </a:solidFill>
            </a:endParaRPr>
          </a:p>
        </p:txBody>
      </p:sp>
      <p:pic>
        <p:nvPicPr>
          <p:cNvPr id="4" name="Content Placeholder 3" descr="N7401940168.jpg"/>
          <p:cNvPicPr>
            <a:picLocks noGrp="1" noChangeAspect="1"/>
          </p:cNvPicPr>
          <p:nvPr>
            <p:ph idx="1"/>
          </p:nvPr>
        </p:nvPicPr>
        <p:blipFill>
          <a:blip r:embed="rId2"/>
          <a:srcRect l="8044" t="6734" r="8044" b="5717"/>
          <a:stretch>
            <a:fillRect/>
          </a:stretch>
        </p:blipFill>
        <p:spPr>
          <a:xfrm>
            <a:off x="1143000" y="1417638"/>
            <a:ext cx="7010400" cy="5207726"/>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cap="small" dirty="0" smtClean="0">
                <a:solidFill>
                  <a:schemeClr val="accent5">
                    <a:lumMod val="75000"/>
                  </a:schemeClr>
                </a:solidFill>
              </a:rPr>
              <a:t>Renaissance Era</a:t>
            </a:r>
            <a:endParaRPr lang="en-US" sz="7200" cap="small" dirty="0">
              <a:solidFill>
                <a:schemeClr val="accent5">
                  <a:lumMod val="75000"/>
                </a:schemeClr>
              </a:solidFill>
            </a:endParaRPr>
          </a:p>
        </p:txBody>
      </p:sp>
      <p:pic>
        <p:nvPicPr>
          <p:cNvPr id="4" name="Picture 3" descr="h2_leon_1[1].jpg"/>
          <p:cNvPicPr>
            <a:picLocks noChangeAspect="1"/>
          </p:cNvPicPr>
          <p:nvPr/>
        </p:nvPicPr>
        <p:blipFill>
          <a:blip r:embed="rId2"/>
          <a:srcRect l="5600" t="36600" r="4400" b="5335"/>
          <a:stretch>
            <a:fillRect/>
          </a:stretch>
        </p:blipFill>
        <p:spPr>
          <a:xfrm>
            <a:off x="0" y="1417638"/>
            <a:ext cx="4800600" cy="2496312"/>
          </a:xfrm>
          <a:prstGeom prst="rect">
            <a:avLst/>
          </a:prstGeom>
        </p:spPr>
      </p:pic>
      <p:pic>
        <p:nvPicPr>
          <p:cNvPr id="5" name="Picture 4" descr="raphael_schoolathens.jpg"/>
          <p:cNvPicPr>
            <a:picLocks noChangeAspect="1"/>
          </p:cNvPicPr>
          <p:nvPr/>
        </p:nvPicPr>
        <p:blipFill>
          <a:blip r:embed="rId3"/>
          <a:stretch>
            <a:fillRect/>
          </a:stretch>
        </p:blipFill>
        <p:spPr>
          <a:xfrm>
            <a:off x="0" y="3894666"/>
            <a:ext cx="3810000" cy="2963334"/>
          </a:xfrm>
          <a:prstGeom prst="rect">
            <a:avLst/>
          </a:prstGeom>
        </p:spPr>
      </p:pic>
      <p:pic>
        <p:nvPicPr>
          <p:cNvPr id="7" name="Picture 6" descr="botticelli_birth_venus1.jpg"/>
          <p:cNvPicPr>
            <a:picLocks noChangeAspect="1"/>
          </p:cNvPicPr>
          <p:nvPr/>
        </p:nvPicPr>
        <p:blipFill>
          <a:blip r:embed="rId4"/>
          <a:stretch>
            <a:fillRect/>
          </a:stretch>
        </p:blipFill>
        <p:spPr>
          <a:xfrm>
            <a:off x="3810000" y="3913950"/>
            <a:ext cx="3200400" cy="2990088"/>
          </a:xfrm>
          <a:prstGeom prst="rect">
            <a:avLst/>
          </a:prstGeom>
        </p:spPr>
      </p:pic>
      <p:pic>
        <p:nvPicPr>
          <p:cNvPr id="6" name="Picture 5" descr="Biblical-hero-David.jpg"/>
          <p:cNvPicPr>
            <a:picLocks noChangeAspect="1"/>
          </p:cNvPicPr>
          <p:nvPr/>
        </p:nvPicPr>
        <p:blipFill>
          <a:blip r:embed="rId5"/>
          <a:srcRect l="27273" t="13369" r="21390"/>
          <a:stretch>
            <a:fillRect/>
          </a:stretch>
        </p:blipFill>
        <p:spPr>
          <a:xfrm>
            <a:off x="6705600" y="1417638"/>
            <a:ext cx="2438400" cy="5486400"/>
          </a:xfrm>
          <a:prstGeom prst="rect">
            <a:avLst/>
          </a:prstGeom>
        </p:spPr>
      </p:pic>
      <p:pic>
        <p:nvPicPr>
          <p:cNvPr id="8" name="Picture 7" descr="cranach-venus2.jpg"/>
          <p:cNvPicPr>
            <a:picLocks noChangeAspect="1"/>
          </p:cNvPicPr>
          <p:nvPr/>
        </p:nvPicPr>
        <p:blipFill>
          <a:blip r:embed="rId6"/>
          <a:stretch>
            <a:fillRect/>
          </a:stretch>
        </p:blipFill>
        <p:spPr>
          <a:xfrm>
            <a:off x="4800600" y="1417320"/>
            <a:ext cx="1905000" cy="255548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cap="small" dirty="0">
                <a:solidFill>
                  <a:srgbClr val="B20062"/>
                </a:solidFill>
              </a:rPr>
              <a:t>1837–1901</a:t>
            </a:r>
          </a:p>
        </p:txBody>
      </p:sp>
      <p:sp>
        <p:nvSpPr>
          <p:cNvPr id="3" name="Content Placeholder 2"/>
          <p:cNvSpPr>
            <a:spLocks noGrp="1"/>
          </p:cNvSpPr>
          <p:nvPr>
            <p:ph idx="1"/>
          </p:nvPr>
        </p:nvSpPr>
        <p:spPr>
          <a:xfrm>
            <a:off x="457200" y="2895600"/>
            <a:ext cx="8229600" cy="2133600"/>
          </a:xfrm>
        </p:spPr>
        <p:txBody>
          <a:bodyPr/>
          <a:lstStyle/>
          <a:p>
            <a:r>
              <a:rPr lang="en-US" dirty="0" smtClean="0"/>
              <a:t>The Victorian Era began with modest fashion</a:t>
            </a:r>
          </a:p>
          <a:p>
            <a:r>
              <a:rPr lang="en-US" dirty="0" smtClean="0"/>
              <a:t>Women wore simple clothing and men dressed casually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victorian-children-6.jpg"/>
          <p:cNvPicPr>
            <a:picLocks noChangeAspect="1"/>
          </p:cNvPicPr>
          <p:nvPr/>
        </p:nvPicPr>
        <p:blipFill>
          <a:blip r:embed="rId2"/>
          <a:stretch>
            <a:fillRect/>
          </a:stretch>
        </p:blipFill>
        <p:spPr>
          <a:xfrm>
            <a:off x="0" y="3055937"/>
            <a:ext cx="3193028" cy="3802063"/>
          </a:xfrm>
          <a:prstGeom prst="rect">
            <a:avLst/>
          </a:prstGeom>
        </p:spPr>
      </p:pic>
      <p:pic>
        <p:nvPicPr>
          <p:cNvPr id="7" name="Picture 6" descr="thrillersclub.jpg"/>
          <p:cNvPicPr>
            <a:picLocks noChangeAspect="1"/>
          </p:cNvPicPr>
          <p:nvPr/>
        </p:nvPicPr>
        <p:blipFill>
          <a:blip r:embed="rId3"/>
          <a:stretch>
            <a:fillRect/>
          </a:stretch>
        </p:blipFill>
        <p:spPr>
          <a:xfrm>
            <a:off x="5507037" y="0"/>
            <a:ext cx="3636963" cy="3683000"/>
          </a:xfrm>
          <a:prstGeom prst="rect">
            <a:avLst/>
          </a:prstGeom>
        </p:spPr>
      </p:pic>
      <p:pic>
        <p:nvPicPr>
          <p:cNvPr id="8" name="Picture 7" descr="victorian.jpg"/>
          <p:cNvPicPr>
            <a:picLocks noChangeAspect="1"/>
          </p:cNvPicPr>
          <p:nvPr/>
        </p:nvPicPr>
        <p:blipFill>
          <a:blip r:embed="rId4"/>
          <a:stretch>
            <a:fillRect/>
          </a:stretch>
        </p:blipFill>
        <p:spPr>
          <a:xfrm>
            <a:off x="3155950" y="2286000"/>
            <a:ext cx="2832100" cy="4572000"/>
          </a:xfrm>
          <a:prstGeom prst="rect">
            <a:avLst/>
          </a:prstGeom>
        </p:spPr>
      </p:pic>
      <p:pic>
        <p:nvPicPr>
          <p:cNvPr id="9" name="Picture 8" descr="3victwomen.gif"/>
          <p:cNvPicPr>
            <a:picLocks noChangeAspect="1"/>
          </p:cNvPicPr>
          <p:nvPr/>
        </p:nvPicPr>
        <p:blipFill>
          <a:blip r:embed="rId5"/>
          <a:stretch>
            <a:fillRect/>
          </a:stretch>
        </p:blipFill>
        <p:spPr>
          <a:xfrm>
            <a:off x="228600" y="152400"/>
            <a:ext cx="2574324" cy="2667000"/>
          </a:xfrm>
          <a:prstGeom prst="rect">
            <a:avLst/>
          </a:prstGeom>
        </p:spPr>
      </p:pic>
      <p:pic>
        <p:nvPicPr>
          <p:cNvPr id="10" name="Picture 9" descr="2women.gif"/>
          <p:cNvPicPr>
            <a:picLocks noChangeAspect="1"/>
          </p:cNvPicPr>
          <p:nvPr/>
        </p:nvPicPr>
        <p:blipFill>
          <a:blip r:embed="rId6"/>
          <a:stretch>
            <a:fillRect/>
          </a:stretch>
        </p:blipFill>
        <p:spPr>
          <a:xfrm>
            <a:off x="5854700" y="3429000"/>
            <a:ext cx="3289300" cy="33655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5500" dirty="0" smtClean="0">
                <a:solidFill>
                  <a:srgbClr val="31859C"/>
                </a:solidFill>
              </a:rPr>
              <a:t>The Roaring Nineteen-Twenties</a:t>
            </a:r>
            <a:endParaRPr lang="en-US" sz="5500" dirty="0">
              <a:solidFill>
                <a:srgbClr val="31859C"/>
              </a:solidFill>
            </a:endParaRPr>
          </a:p>
        </p:txBody>
      </p:sp>
      <p:pic>
        <p:nvPicPr>
          <p:cNvPr id="4" name="Picture 3" descr="life_magazine_roaring_twenties1.jpg"/>
          <p:cNvPicPr>
            <a:picLocks noChangeAspect="1"/>
          </p:cNvPicPr>
          <p:nvPr/>
        </p:nvPicPr>
        <p:blipFill>
          <a:blip r:embed="rId2"/>
          <a:stretch>
            <a:fillRect/>
          </a:stretch>
        </p:blipFill>
        <p:spPr>
          <a:xfrm>
            <a:off x="2514600" y="1417638"/>
            <a:ext cx="3971544" cy="525645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4525963"/>
          </a:xfrm>
        </p:spPr>
        <p:txBody>
          <a:bodyPr>
            <a:normAutofit lnSpcReduction="10000"/>
          </a:bodyPr>
          <a:lstStyle/>
          <a:p>
            <a:r>
              <a:rPr lang="en-US" dirty="0" smtClean="0"/>
              <a:t>Fashion during this time was altered for the comfort and mobility of the everyday woman</a:t>
            </a:r>
          </a:p>
          <a:p>
            <a:r>
              <a:rPr lang="en-US" dirty="0" smtClean="0"/>
              <a:t>Clothes were made with the woman in mind and never again would women have to suffer wearing corsets any longer</a:t>
            </a:r>
          </a:p>
          <a:p>
            <a:r>
              <a:rPr lang="en-US" dirty="0" smtClean="0"/>
              <a:t>Many women such as </a:t>
            </a:r>
            <a:r>
              <a:rPr lang="en-US" cap="small" dirty="0" smtClean="0"/>
              <a:t>Coco Chanel </a:t>
            </a:r>
            <a:r>
              <a:rPr lang="en-US" dirty="0" smtClean="0"/>
              <a:t>took initiative to structure her own wardrobe to suite what she wanted to wear not what society told her to</a:t>
            </a:r>
            <a:endParaRPr lang="en-US" dirty="0"/>
          </a:p>
        </p:txBody>
      </p:sp>
      <p:pic>
        <p:nvPicPr>
          <p:cNvPr id="4" name="Picture 3" descr="865_l_chanel20fashion-chanel20fashion1.jpg"/>
          <p:cNvPicPr>
            <a:picLocks noChangeAspect="1"/>
          </p:cNvPicPr>
          <p:nvPr/>
        </p:nvPicPr>
        <p:blipFill>
          <a:blip r:embed="rId2"/>
          <a:stretch>
            <a:fillRect/>
          </a:stretch>
        </p:blipFill>
        <p:spPr>
          <a:xfrm>
            <a:off x="4421625" y="4191000"/>
            <a:ext cx="2094149" cy="23622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Flapper-vi.jpg"/>
          <p:cNvPicPr>
            <a:picLocks noChangeAspect="1"/>
          </p:cNvPicPr>
          <p:nvPr/>
        </p:nvPicPr>
        <p:blipFill>
          <a:blip r:embed="rId2"/>
          <a:stretch>
            <a:fillRect/>
          </a:stretch>
        </p:blipFill>
        <p:spPr>
          <a:xfrm>
            <a:off x="228600" y="254000"/>
            <a:ext cx="3146349" cy="4013200"/>
          </a:xfrm>
          <a:prstGeom prst="rect">
            <a:avLst/>
          </a:prstGeom>
        </p:spPr>
      </p:pic>
      <p:pic>
        <p:nvPicPr>
          <p:cNvPr id="5" name="Picture 4" descr="31005_o_45527.jpg"/>
          <p:cNvPicPr>
            <a:picLocks noChangeAspect="1"/>
          </p:cNvPicPr>
          <p:nvPr/>
        </p:nvPicPr>
        <p:blipFill>
          <a:blip r:embed="rId3"/>
          <a:stretch>
            <a:fillRect/>
          </a:stretch>
        </p:blipFill>
        <p:spPr>
          <a:xfrm>
            <a:off x="6000750" y="2286000"/>
            <a:ext cx="2857500" cy="4356100"/>
          </a:xfrm>
          <a:prstGeom prst="rect">
            <a:avLst/>
          </a:prstGeom>
        </p:spPr>
      </p:pic>
      <p:pic>
        <p:nvPicPr>
          <p:cNvPr id="6" name="Picture 5" descr="flappers.jpg"/>
          <p:cNvPicPr>
            <a:picLocks noChangeAspect="1"/>
          </p:cNvPicPr>
          <p:nvPr/>
        </p:nvPicPr>
        <p:blipFill>
          <a:blip r:embed="rId4"/>
          <a:stretch>
            <a:fillRect/>
          </a:stretch>
        </p:blipFill>
        <p:spPr>
          <a:xfrm>
            <a:off x="228600" y="4432300"/>
            <a:ext cx="4953000" cy="2425700"/>
          </a:xfrm>
          <a:prstGeom prst="rect">
            <a:avLst/>
          </a:prstGeom>
        </p:spPr>
      </p:pic>
      <p:sp>
        <p:nvSpPr>
          <p:cNvPr id="8" name="TextBox 7"/>
          <p:cNvSpPr txBox="1"/>
          <p:nvPr/>
        </p:nvSpPr>
        <p:spPr>
          <a:xfrm>
            <a:off x="3657600" y="254000"/>
            <a:ext cx="2343150" cy="1200329"/>
          </a:xfrm>
          <a:prstGeom prst="rect">
            <a:avLst/>
          </a:prstGeom>
          <a:noFill/>
          <a:ln>
            <a:solidFill>
              <a:srgbClr val="B20062"/>
            </a:solidFill>
            <a:prstDash val="dash"/>
          </a:ln>
        </p:spPr>
        <p:txBody>
          <a:bodyPr wrap="square" rtlCol="0">
            <a:spAutoFit/>
          </a:bodyPr>
          <a:lstStyle/>
          <a:p>
            <a:r>
              <a:rPr lang="en-US" dirty="0" smtClean="0"/>
              <a:t>“Flapper” dresses were created to enable women easier mobility when dancing</a:t>
            </a:r>
            <a:endParaRPr lang="en-US" dirty="0"/>
          </a:p>
        </p:txBody>
      </p:sp>
      <p:sp>
        <p:nvSpPr>
          <p:cNvPr id="9" name="TextBox 8"/>
          <p:cNvSpPr txBox="1"/>
          <p:nvPr/>
        </p:nvSpPr>
        <p:spPr>
          <a:xfrm>
            <a:off x="3657600" y="1981200"/>
            <a:ext cx="2133600" cy="1754327"/>
          </a:xfrm>
          <a:prstGeom prst="rect">
            <a:avLst/>
          </a:prstGeom>
          <a:noFill/>
          <a:ln>
            <a:solidFill>
              <a:srgbClr val="B20062"/>
            </a:solidFill>
            <a:prstDash val="dash"/>
          </a:ln>
        </p:spPr>
        <p:txBody>
          <a:bodyPr wrap="square" rtlCol="0">
            <a:spAutoFit/>
          </a:bodyPr>
          <a:lstStyle/>
          <a:p>
            <a:r>
              <a:rPr lang="en-US" dirty="0" smtClean="0"/>
              <a:t>Women began showing more skin at the turn of the century showing the overall more liberal movement </a:t>
            </a:r>
            <a:endParaRPr lang="en-US" dirty="0"/>
          </a:p>
        </p:txBody>
      </p:sp>
      <p:sp>
        <p:nvSpPr>
          <p:cNvPr id="10" name="TextBox 9"/>
          <p:cNvSpPr txBox="1"/>
          <p:nvPr/>
        </p:nvSpPr>
        <p:spPr>
          <a:xfrm>
            <a:off x="6324600" y="457200"/>
            <a:ext cx="2533650" cy="1200329"/>
          </a:xfrm>
          <a:prstGeom prst="rect">
            <a:avLst/>
          </a:prstGeom>
          <a:noFill/>
          <a:ln cap="flat">
            <a:solidFill>
              <a:srgbClr val="B20062"/>
            </a:solidFill>
            <a:prstDash val="dash"/>
          </a:ln>
        </p:spPr>
        <p:txBody>
          <a:bodyPr wrap="square" rtlCol="0">
            <a:spAutoFit/>
          </a:bodyPr>
          <a:lstStyle/>
          <a:p>
            <a:r>
              <a:rPr lang="en-US" dirty="0" smtClean="0"/>
              <a:t>Men’s clothing were adopted into many women’s closets due their comfort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angelina_jolie_on_the_set_of_the_changeling_1_0_0_0x0_432x432.jpg"/>
          <p:cNvPicPr>
            <a:picLocks noChangeAspect="1"/>
          </p:cNvPicPr>
          <p:nvPr/>
        </p:nvPicPr>
        <p:blipFill>
          <a:blip r:embed="rId2"/>
          <a:stretch>
            <a:fillRect/>
          </a:stretch>
        </p:blipFill>
        <p:spPr>
          <a:xfrm>
            <a:off x="228600" y="152400"/>
            <a:ext cx="2819400" cy="2819400"/>
          </a:xfrm>
          <a:prstGeom prst="rect">
            <a:avLst/>
          </a:prstGeom>
        </p:spPr>
      </p:pic>
      <p:pic>
        <p:nvPicPr>
          <p:cNvPr id="5" name="Picture 4" descr="20081221_flappers.bmp"/>
          <p:cNvPicPr>
            <a:picLocks noChangeAspect="1"/>
          </p:cNvPicPr>
          <p:nvPr/>
        </p:nvPicPr>
        <p:blipFill>
          <a:blip r:embed="rId3"/>
          <a:stretch>
            <a:fillRect/>
          </a:stretch>
        </p:blipFill>
        <p:spPr>
          <a:xfrm>
            <a:off x="3048000" y="3886200"/>
            <a:ext cx="3492500" cy="2768600"/>
          </a:xfrm>
          <a:prstGeom prst="rect">
            <a:avLst/>
          </a:prstGeom>
        </p:spPr>
      </p:pic>
      <p:pic>
        <p:nvPicPr>
          <p:cNvPr id="6" name="Picture 5" descr="2293979711_5417433d8d.jpg"/>
          <p:cNvPicPr>
            <a:picLocks noChangeAspect="1"/>
          </p:cNvPicPr>
          <p:nvPr/>
        </p:nvPicPr>
        <p:blipFill>
          <a:blip r:embed="rId4"/>
          <a:stretch>
            <a:fillRect/>
          </a:stretch>
        </p:blipFill>
        <p:spPr>
          <a:xfrm>
            <a:off x="3276600" y="152400"/>
            <a:ext cx="5448300" cy="3600450"/>
          </a:xfrm>
          <a:prstGeom prst="rect">
            <a:avLst/>
          </a:prstGeom>
        </p:spPr>
      </p:pic>
      <p:sp>
        <p:nvSpPr>
          <p:cNvPr id="7" name="TextBox 6"/>
          <p:cNvSpPr txBox="1"/>
          <p:nvPr/>
        </p:nvSpPr>
        <p:spPr>
          <a:xfrm>
            <a:off x="381000" y="3291185"/>
            <a:ext cx="2286000" cy="923330"/>
          </a:xfrm>
          <a:prstGeom prst="rect">
            <a:avLst/>
          </a:prstGeom>
          <a:noFill/>
          <a:ln>
            <a:solidFill>
              <a:srgbClr val="B20062"/>
            </a:solidFill>
            <a:prstDash val="dash"/>
          </a:ln>
        </p:spPr>
        <p:txBody>
          <a:bodyPr wrap="square" rtlCol="0">
            <a:spAutoFit/>
          </a:bodyPr>
          <a:lstStyle/>
          <a:p>
            <a:r>
              <a:rPr lang="en-US" dirty="0" smtClean="0"/>
              <a:t>A great accessory that many women dawned was the hat </a:t>
            </a:r>
            <a:endParaRPr lang="en-US" dirty="0"/>
          </a:p>
        </p:txBody>
      </p:sp>
      <p:sp>
        <p:nvSpPr>
          <p:cNvPr id="8" name="TextBox 7"/>
          <p:cNvSpPr txBox="1"/>
          <p:nvPr/>
        </p:nvSpPr>
        <p:spPr>
          <a:xfrm>
            <a:off x="6858000" y="3886201"/>
            <a:ext cx="2133600" cy="2554545"/>
          </a:xfrm>
          <a:prstGeom prst="rect">
            <a:avLst/>
          </a:prstGeom>
          <a:noFill/>
          <a:ln>
            <a:solidFill>
              <a:srgbClr val="B20062"/>
            </a:solidFill>
            <a:prstDash val="dash"/>
          </a:ln>
        </p:spPr>
        <p:txBody>
          <a:bodyPr wrap="square" rtlCol="0">
            <a:spAutoFit/>
          </a:bodyPr>
          <a:lstStyle/>
          <a:p>
            <a:r>
              <a:rPr lang="en-US" sz="2000" dirty="0" smtClean="0"/>
              <a:t>A popular way many women wore their hat was by covering their entire forehead (very different from the Renaissance era) </a:t>
            </a:r>
            <a:endParaRPr lang="en-US" sz="2000" dirty="0"/>
          </a:p>
        </p:txBody>
      </p:sp>
      <p:pic>
        <p:nvPicPr>
          <p:cNvPr id="10" name="Picture 9" descr="406px-Elainehammerstein-1.jpg"/>
          <p:cNvPicPr>
            <a:picLocks noChangeAspect="1"/>
          </p:cNvPicPr>
          <p:nvPr/>
        </p:nvPicPr>
        <p:blipFill>
          <a:blip r:embed="rId5"/>
          <a:stretch>
            <a:fillRect/>
          </a:stretch>
        </p:blipFill>
        <p:spPr>
          <a:xfrm>
            <a:off x="381000" y="4495800"/>
            <a:ext cx="2438400" cy="2159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dirty="0" smtClean="0">
                <a:solidFill>
                  <a:srgbClr val="31859C"/>
                </a:solidFill>
              </a:rPr>
              <a:t>The Great Depression </a:t>
            </a:r>
            <a:r>
              <a:rPr lang="en-US" dirty="0" smtClean="0">
                <a:solidFill>
                  <a:srgbClr val="31859C"/>
                </a:solidFill>
              </a:rPr>
              <a:t/>
            </a:r>
            <a:br>
              <a:rPr lang="en-US" dirty="0" smtClean="0">
                <a:solidFill>
                  <a:srgbClr val="31859C"/>
                </a:solidFill>
              </a:rPr>
            </a:br>
            <a:r>
              <a:rPr lang="en-US" i="1" dirty="0" smtClean="0">
                <a:solidFill>
                  <a:srgbClr val="31859C"/>
                </a:solidFill>
              </a:rPr>
              <a:t>{1930-1940} </a:t>
            </a:r>
            <a:endParaRPr lang="en-US" i="1" dirty="0">
              <a:solidFill>
                <a:srgbClr val="31859C"/>
              </a:solidFill>
            </a:endParaRPr>
          </a:p>
        </p:txBody>
      </p:sp>
      <p:sp>
        <p:nvSpPr>
          <p:cNvPr id="3" name="Content Placeholder 2"/>
          <p:cNvSpPr>
            <a:spLocks noGrp="1"/>
          </p:cNvSpPr>
          <p:nvPr>
            <p:ph idx="1"/>
          </p:nvPr>
        </p:nvSpPr>
        <p:spPr>
          <a:xfrm>
            <a:off x="0" y="1828801"/>
            <a:ext cx="3810000" cy="4800599"/>
          </a:xfrm>
        </p:spPr>
        <p:txBody>
          <a:bodyPr>
            <a:normAutofit fontScale="85000" lnSpcReduction="10000"/>
          </a:bodyPr>
          <a:lstStyle/>
          <a:p>
            <a:r>
              <a:rPr lang="en-US" dirty="0" smtClean="0"/>
              <a:t>America’s Great Depression brought the whimsical fashions of the 20’s to a halt</a:t>
            </a:r>
          </a:p>
          <a:p>
            <a:r>
              <a:rPr lang="en-US" dirty="0" smtClean="0"/>
              <a:t>Women forgot about their affinity for a boyish figure and began to dress more feminine again</a:t>
            </a:r>
          </a:p>
          <a:p>
            <a:r>
              <a:rPr lang="en-US" dirty="0" smtClean="0"/>
              <a:t>Hemlines grew longer and waistlines traveled up</a:t>
            </a:r>
          </a:p>
        </p:txBody>
      </p:sp>
      <p:pic>
        <p:nvPicPr>
          <p:cNvPr id="4" name="Picture 3" descr="great-depression-soup-line.jpg"/>
          <p:cNvPicPr>
            <a:picLocks noChangeAspect="1"/>
          </p:cNvPicPr>
          <p:nvPr/>
        </p:nvPicPr>
        <p:blipFill>
          <a:blip r:embed="rId2"/>
          <a:stretch>
            <a:fillRect/>
          </a:stretch>
        </p:blipFill>
        <p:spPr>
          <a:xfrm>
            <a:off x="3810000" y="2209800"/>
            <a:ext cx="5080000" cy="3810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1"/>
            <a:ext cx="8686800" cy="1447799"/>
          </a:xfrm>
        </p:spPr>
        <p:txBody>
          <a:bodyPr vert="horz" anchor="t">
            <a:normAutofit lnSpcReduction="10000"/>
          </a:bodyPr>
          <a:lstStyle/>
          <a:p>
            <a:pPr algn="ctr">
              <a:buNone/>
            </a:pPr>
            <a:r>
              <a:rPr lang="en-US" dirty="0" smtClean="0"/>
              <a:t>At this time the film industry experienced a boom </a:t>
            </a:r>
            <a:r>
              <a:rPr lang="en-US" smtClean="0"/>
              <a:t>in sales and </a:t>
            </a:r>
            <a:r>
              <a:rPr lang="en-US" dirty="0" smtClean="0"/>
              <a:t>women across the globe looked to movie starlets for fashion trends…</a:t>
            </a:r>
          </a:p>
          <a:p>
            <a:endParaRPr lang="en-US" dirty="0"/>
          </a:p>
        </p:txBody>
      </p:sp>
      <p:pic>
        <p:nvPicPr>
          <p:cNvPr id="4" name="Picture 3" descr="lettylynton.jpg"/>
          <p:cNvPicPr>
            <a:picLocks noChangeAspect="1"/>
          </p:cNvPicPr>
          <p:nvPr/>
        </p:nvPicPr>
        <p:blipFill>
          <a:blip r:embed="rId2"/>
          <a:srcRect l="55208" r="6250"/>
          <a:stretch>
            <a:fillRect/>
          </a:stretch>
        </p:blipFill>
        <p:spPr>
          <a:xfrm>
            <a:off x="381000" y="1600200"/>
            <a:ext cx="1524000" cy="2361514"/>
          </a:xfrm>
          <a:prstGeom prst="rect">
            <a:avLst/>
          </a:prstGeom>
        </p:spPr>
      </p:pic>
      <p:sp>
        <p:nvSpPr>
          <p:cNvPr id="5" name="TextBox 4"/>
          <p:cNvSpPr txBox="1"/>
          <p:nvPr/>
        </p:nvSpPr>
        <p:spPr>
          <a:xfrm>
            <a:off x="152400" y="3913315"/>
            <a:ext cx="2286000" cy="276999"/>
          </a:xfrm>
          <a:prstGeom prst="rect">
            <a:avLst/>
          </a:prstGeom>
          <a:noFill/>
        </p:spPr>
        <p:txBody>
          <a:bodyPr wrap="square" rtlCol="0">
            <a:spAutoFit/>
          </a:bodyPr>
          <a:lstStyle/>
          <a:p>
            <a:r>
              <a:rPr lang="en-US" sz="1200" dirty="0"/>
              <a:t>Joan </a:t>
            </a:r>
            <a:r>
              <a:rPr lang="en-US" sz="1200" dirty="0" smtClean="0"/>
              <a:t>Crawford in </a:t>
            </a:r>
            <a:r>
              <a:rPr lang="en-US" sz="1200" dirty="0" err="1" smtClean="0"/>
              <a:t>Letty</a:t>
            </a:r>
            <a:r>
              <a:rPr lang="en-US" sz="1200" dirty="0" smtClean="0"/>
              <a:t> Lynton</a:t>
            </a:r>
            <a:endParaRPr lang="en-US" sz="1200" dirty="0"/>
          </a:p>
        </p:txBody>
      </p:sp>
      <p:pic>
        <p:nvPicPr>
          <p:cNvPr id="6" name="Picture 5" descr="2496132475_bdfbb1a12f.jpg"/>
          <p:cNvPicPr>
            <a:picLocks noChangeAspect="1"/>
          </p:cNvPicPr>
          <p:nvPr/>
        </p:nvPicPr>
        <p:blipFill>
          <a:blip r:embed="rId3"/>
          <a:srcRect l="17151" t="12281" r="34035" b="3509"/>
          <a:stretch>
            <a:fillRect/>
          </a:stretch>
        </p:blipFill>
        <p:spPr>
          <a:xfrm>
            <a:off x="3581400" y="1600200"/>
            <a:ext cx="1820333" cy="2361514"/>
          </a:xfrm>
          <a:prstGeom prst="rect">
            <a:avLst/>
          </a:prstGeom>
        </p:spPr>
      </p:pic>
      <p:sp>
        <p:nvSpPr>
          <p:cNvPr id="7" name="TextBox 6"/>
          <p:cNvSpPr txBox="1"/>
          <p:nvPr/>
        </p:nvSpPr>
        <p:spPr>
          <a:xfrm>
            <a:off x="3276600" y="3913315"/>
            <a:ext cx="2438400" cy="276999"/>
          </a:xfrm>
          <a:prstGeom prst="rect">
            <a:avLst/>
          </a:prstGeom>
          <a:noFill/>
        </p:spPr>
        <p:txBody>
          <a:bodyPr wrap="square" rtlCol="0">
            <a:spAutoFit/>
          </a:bodyPr>
          <a:lstStyle/>
          <a:p>
            <a:r>
              <a:rPr lang="en-US" sz="1200" dirty="0" smtClean="0"/>
              <a:t>Vivian Leigh in Gone With the Wind</a:t>
            </a:r>
            <a:endParaRPr lang="en-US" sz="1200" dirty="0"/>
          </a:p>
        </p:txBody>
      </p:sp>
      <p:pic>
        <p:nvPicPr>
          <p:cNvPr id="8" name="Picture 7" descr="Lana-Turner.jpg"/>
          <p:cNvPicPr>
            <a:picLocks noChangeAspect="1"/>
          </p:cNvPicPr>
          <p:nvPr/>
        </p:nvPicPr>
        <p:blipFill>
          <a:blip r:embed="rId4"/>
          <a:stretch>
            <a:fillRect/>
          </a:stretch>
        </p:blipFill>
        <p:spPr>
          <a:xfrm>
            <a:off x="6679383" y="1600200"/>
            <a:ext cx="1914741" cy="2361514"/>
          </a:xfrm>
          <a:prstGeom prst="rect">
            <a:avLst/>
          </a:prstGeom>
        </p:spPr>
      </p:pic>
      <p:sp>
        <p:nvSpPr>
          <p:cNvPr id="9" name="TextBox 8"/>
          <p:cNvSpPr txBox="1"/>
          <p:nvPr/>
        </p:nvSpPr>
        <p:spPr>
          <a:xfrm>
            <a:off x="6526983" y="3913315"/>
            <a:ext cx="2312217" cy="276999"/>
          </a:xfrm>
          <a:prstGeom prst="rect">
            <a:avLst/>
          </a:prstGeom>
          <a:noFill/>
        </p:spPr>
        <p:txBody>
          <a:bodyPr wrap="square" rtlCol="0">
            <a:spAutoFit/>
          </a:bodyPr>
          <a:lstStyle/>
          <a:p>
            <a:r>
              <a:rPr lang="en-US" sz="1200" dirty="0"/>
              <a:t>Lana </a:t>
            </a:r>
            <a:r>
              <a:rPr lang="en-US" sz="1200" dirty="0" smtClean="0"/>
              <a:t>Turner in They </a:t>
            </a:r>
            <a:r>
              <a:rPr lang="en-US" sz="1200" dirty="0"/>
              <a:t>Won't </a:t>
            </a:r>
            <a:r>
              <a:rPr lang="en-US" sz="1200" dirty="0" smtClean="0"/>
              <a:t>Forget</a:t>
            </a:r>
          </a:p>
        </p:txBody>
      </p:sp>
      <p:pic>
        <p:nvPicPr>
          <p:cNvPr id="10" name="Picture 9" descr="Mae_West_NYWTS_detail.jpg"/>
          <p:cNvPicPr>
            <a:picLocks noChangeAspect="1"/>
          </p:cNvPicPr>
          <p:nvPr/>
        </p:nvPicPr>
        <p:blipFill>
          <a:blip r:embed="rId5"/>
          <a:srcRect l="15000" t="8375" r="15000"/>
          <a:stretch>
            <a:fillRect/>
          </a:stretch>
        </p:blipFill>
        <p:spPr>
          <a:xfrm>
            <a:off x="2057400" y="4419600"/>
            <a:ext cx="1524000" cy="1957467"/>
          </a:xfrm>
          <a:prstGeom prst="rect">
            <a:avLst/>
          </a:prstGeom>
        </p:spPr>
      </p:pic>
      <p:sp>
        <p:nvSpPr>
          <p:cNvPr id="11" name="TextBox 10"/>
          <p:cNvSpPr txBox="1"/>
          <p:nvPr/>
        </p:nvSpPr>
        <p:spPr>
          <a:xfrm>
            <a:off x="2438400" y="6377067"/>
            <a:ext cx="838200" cy="276999"/>
          </a:xfrm>
          <a:prstGeom prst="rect">
            <a:avLst/>
          </a:prstGeom>
          <a:noFill/>
        </p:spPr>
        <p:txBody>
          <a:bodyPr wrap="square" rtlCol="0">
            <a:spAutoFit/>
          </a:bodyPr>
          <a:lstStyle/>
          <a:p>
            <a:r>
              <a:rPr lang="en-US" sz="1200" dirty="0" smtClean="0"/>
              <a:t>Mae West</a:t>
            </a:r>
            <a:endParaRPr lang="en-US" sz="1200" dirty="0"/>
          </a:p>
        </p:txBody>
      </p:sp>
      <p:pic>
        <p:nvPicPr>
          <p:cNvPr id="12" name="Picture 11" descr="Rita_Hayworth_fsa_8b01035.jpg"/>
          <p:cNvPicPr>
            <a:picLocks noChangeAspect="1"/>
          </p:cNvPicPr>
          <p:nvPr/>
        </p:nvPicPr>
        <p:blipFill>
          <a:blip r:embed="rId6"/>
          <a:srcRect l="18182" t="6859" r="18182"/>
          <a:stretch>
            <a:fillRect/>
          </a:stretch>
        </p:blipFill>
        <p:spPr>
          <a:xfrm>
            <a:off x="5401732" y="4419600"/>
            <a:ext cx="1820333" cy="1957467"/>
          </a:xfrm>
          <a:prstGeom prst="rect">
            <a:avLst/>
          </a:prstGeom>
        </p:spPr>
      </p:pic>
      <p:sp>
        <p:nvSpPr>
          <p:cNvPr id="13" name="TextBox 12"/>
          <p:cNvSpPr txBox="1"/>
          <p:nvPr/>
        </p:nvSpPr>
        <p:spPr>
          <a:xfrm>
            <a:off x="5715000" y="6377067"/>
            <a:ext cx="1295400" cy="276999"/>
          </a:xfrm>
          <a:prstGeom prst="rect">
            <a:avLst/>
          </a:prstGeom>
          <a:noFill/>
        </p:spPr>
        <p:txBody>
          <a:bodyPr wrap="square" rtlCol="0">
            <a:spAutoFit/>
          </a:bodyPr>
          <a:lstStyle/>
          <a:p>
            <a:r>
              <a:rPr lang="en-US" sz="1200" dirty="0" smtClean="0"/>
              <a:t>Rita Hayworth</a:t>
            </a:r>
            <a:endParaRPr lang="en-US"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800" cap="small" dirty="0" smtClean="0">
                <a:solidFill>
                  <a:srgbClr val="B20062"/>
                </a:solidFill>
              </a:rPr>
              <a:t>Katherine Hepburn</a:t>
            </a:r>
            <a:endParaRPr lang="en-US" sz="4800" cap="small" dirty="0">
              <a:solidFill>
                <a:srgbClr val="B20062"/>
              </a:solidFill>
            </a:endParaRPr>
          </a:p>
        </p:txBody>
      </p:sp>
      <p:sp>
        <p:nvSpPr>
          <p:cNvPr id="3" name="Content Placeholder 2"/>
          <p:cNvSpPr>
            <a:spLocks noGrp="1"/>
          </p:cNvSpPr>
          <p:nvPr>
            <p:ph idx="1"/>
          </p:nvPr>
        </p:nvSpPr>
        <p:spPr>
          <a:xfrm>
            <a:off x="152400" y="1143000"/>
            <a:ext cx="8686800" cy="1143000"/>
          </a:xfrm>
        </p:spPr>
        <p:txBody>
          <a:bodyPr>
            <a:normAutofit fontScale="70000" lnSpcReduction="20000"/>
          </a:bodyPr>
          <a:lstStyle/>
          <a:p>
            <a:pPr algn="ctr">
              <a:buNone/>
            </a:pPr>
            <a:r>
              <a:rPr lang="en-US" dirty="0" smtClean="0"/>
              <a:t>Wore clothes which she wanted to wear &amp; shocked women everywhere when she wore men’s pants suits and other modern clothes. Completely altered the fashion world permanently. </a:t>
            </a:r>
            <a:endParaRPr lang="en-US" dirty="0"/>
          </a:p>
        </p:txBody>
      </p:sp>
      <p:pic>
        <p:nvPicPr>
          <p:cNvPr id="4" name="Picture 3" descr="4523-KatharineHepburnWomanoftheYear.jpg"/>
          <p:cNvPicPr>
            <a:picLocks noChangeAspect="1"/>
          </p:cNvPicPr>
          <p:nvPr/>
        </p:nvPicPr>
        <p:blipFill>
          <a:blip r:embed="rId2"/>
          <a:srcRect l="9991" t="16109" r="12577"/>
          <a:stretch>
            <a:fillRect/>
          </a:stretch>
        </p:blipFill>
        <p:spPr>
          <a:xfrm>
            <a:off x="152400" y="3352800"/>
            <a:ext cx="2209800" cy="3349193"/>
          </a:xfrm>
          <a:prstGeom prst="rect">
            <a:avLst/>
          </a:prstGeom>
        </p:spPr>
      </p:pic>
      <p:pic>
        <p:nvPicPr>
          <p:cNvPr id="5" name="Picture 4" descr="Katharine Hepburn14.jpg"/>
          <p:cNvPicPr>
            <a:picLocks noChangeAspect="1"/>
          </p:cNvPicPr>
          <p:nvPr/>
        </p:nvPicPr>
        <p:blipFill>
          <a:blip r:embed="rId3"/>
          <a:stretch>
            <a:fillRect/>
          </a:stretch>
        </p:blipFill>
        <p:spPr>
          <a:xfrm>
            <a:off x="7029450" y="4114800"/>
            <a:ext cx="1994295" cy="2587193"/>
          </a:xfrm>
          <a:prstGeom prst="rect">
            <a:avLst/>
          </a:prstGeom>
        </p:spPr>
      </p:pic>
      <p:pic>
        <p:nvPicPr>
          <p:cNvPr id="6" name="Picture 5" descr="katharine-hepburn-small-by-dannymiller-typepaddotcom1.jpg"/>
          <p:cNvPicPr>
            <a:picLocks noChangeAspect="1"/>
          </p:cNvPicPr>
          <p:nvPr/>
        </p:nvPicPr>
        <p:blipFill>
          <a:blip r:embed="rId4"/>
          <a:stretch>
            <a:fillRect/>
          </a:stretch>
        </p:blipFill>
        <p:spPr>
          <a:xfrm>
            <a:off x="4648200" y="2004060"/>
            <a:ext cx="2202942" cy="2110740"/>
          </a:xfrm>
          <a:prstGeom prst="rect">
            <a:avLst/>
          </a:prstGeom>
        </p:spPr>
      </p:pic>
      <p:pic>
        <p:nvPicPr>
          <p:cNvPr id="7" name="Picture 6" descr="katherine-hepburn.jpg"/>
          <p:cNvPicPr>
            <a:picLocks noChangeAspect="1"/>
          </p:cNvPicPr>
          <p:nvPr/>
        </p:nvPicPr>
        <p:blipFill>
          <a:blip r:embed="rId5"/>
          <a:stretch>
            <a:fillRect/>
          </a:stretch>
        </p:blipFill>
        <p:spPr>
          <a:xfrm>
            <a:off x="2514600" y="2286000"/>
            <a:ext cx="1981200" cy="3109433"/>
          </a:xfrm>
          <a:prstGeom prst="rect">
            <a:avLst/>
          </a:prstGeom>
        </p:spPr>
      </p:pic>
      <p:pic>
        <p:nvPicPr>
          <p:cNvPr id="8" name="Picture 7" descr="HGETD00Z.jpg"/>
          <p:cNvPicPr>
            <a:picLocks noChangeAspect="1"/>
          </p:cNvPicPr>
          <p:nvPr/>
        </p:nvPicPr>
        <p:blipFill>
          <a:blip r:embed="rId6"/>
          <a:stretch>
            <a:fillRect/>
          </a:stretch>
        </p:blipFill>
        <p:spPr>
          <a:xfrm>
            <a:off x="4800600" y="4267200"/>
            <a:ext cx="1828800" cy="2434793"/>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0"/>
            <a:ext cx="4572000" cy="868362"/>
          </a:xfrm>
        </p:spPr>
        <p:txBody>
          <a:bodyPr>
            <a:noAutofit/>
          </a:bodyPr>
          <a:lstStyle/>
          <a:p>
            <a:r>
              <a:rPr lang="en-US" sz="7200" b="1" i="1" cap="small" dirty="0" smtClean="0">
                <a:solidFill>
                  <a:schemeClr val="accent5">
                    <a:lumMod val="75000"/>
                  </a:schemeClr>
                </a:solidFill>
              </a:rPr>
              <a:t>1950’s </a:t>
            </a:r>
            <a:endParaRPr lang="en-US" sz="7200" b="1" i="1" cap="small" dirty="0">
              <a:solidFill>
                <a:schemeClr val="accent5">
                  <a:lumMod val="75000"/>
                </a:schemeClr>
              </a:solidFill>
            </a:endParaRPr>
          </a:p>
        </p:txBody>
      </p:sp>
      <p:pic>
        <p:nvPicPr>
          <p:cNvPr id="4" name="Picture 3" descr="Jane_Russell.preview.jpg"/>
          <p:cNvPicPr>
            <a:picLocks noChangeAspect="1"/>
          </p:cNvPicPr>
          <p:nvPr/>
        </p:nvPicPr>
        <p:blipFill>
          <a:blip r:embed="rId2"/>
          <a:stretch>
            <a:fillRect/>
          </a:stretch>
        </p:blipFill>
        <p:spPr>
          <a:xfrm>
            <a:off x="0" y="952500"/>
            <a:ext cx="2819400" cy="3009900"/>
          </a:xfrm>
          <a:prstGeom prst="rect">
            <a:avLst/>
          </a:prstGeom>
        </p:spPr>
      </p:pic>
      <p:pic>
        <p:nvPicPr>
          <p:cNvPr id="5" name="Picture 4" descr="1950sglamour.jpg"/>
          <p:cNvPicPr>
            <a:picLocks noChangeAspect="1"/>
          </p:cNvPicPr>
          <p:nvPr/>
        </p:nvPicPr>
        <p:blipFill>
          <a:blip r:embed="rId3"/>
          <a:stretch>
            <a:fillRect/>
          </a:stretch>
        </p:blipFill>
        <p:spPr>
          <a:xfrm>
            <a:off x="6477001" y="3825701"/>
            <a:ext cx="2667000" cy="3032299"/>
          </a:xfrm>
          <a:prstGeom prst="rect">
            <a:avLst/>
          </a:prstGeom>
        </p:spPr>
      </p:pic>
      <p:pic>
        <p:nvPicPr>
          <p:cNvPr id="6" name="Picture 5" descr="marilyn-monroe.jpg"/>
          <p:cNvPicPr>
            <a:picLocks noChangeAspect="1"/>
          </p:cNvPicPr>
          <p:nvPr/>
        </p:nvPicPr>
        <p:blipFill>
          <a:blip r:embed="rId4"/>
          <a:stretch>
            <a:fillRect/>
          </a:stretch>
        </p:blipFill>
        <p:spPr>
          <a:xfrm>
            <a:off x="3657599" y="3825702"/>
            <a:ext cx="2819401" cy="3032297"/>
          </a:xfrm>
          <a:prstGeom prst="rect">
            <a:avLst/>
          </a:prstGeom>
        </p:spPr>
      </p:pic>
      <p:pic>
        <p:nvPicPr>
          <p:cNvPr id="7" name="Picture 6" descr="tumblr_ku2g90jgh91qa74zgo1_500.jpg"/>
          <p:cNvPicPr>
            <a:picLocks noChangeAspect="1"/>
          </p:cNvPicPr>
          <p:nvPr/>
        </p:nvPicPr>
        <p:blipFill>
          <a:blip r:embed="rId5"/>
          <a:stretch>
            <a:fillRect/>
          </a:stretch>
        </p:blipFill>
        <p:spPr>
          <a:xfrm>
            <a:off x="0" y="3825703"/>
            <a:ext cx="3657600" cy="3032297"/>
          </a:xfrm>
          <a:prstGeom prst="rect">
            <a:avLst/>
          </a:prstGeom>
        </p:spPr>
      </p:pic>
      <p:pic>
        <p:nvPicPr>
          <p:cNvPr id="9" name="Picture 8" descr="hc2.jpg"/>
          <p:cNvPicPr>
            <a:picLocks noChangeAspect="1"/>
          </p:cNvPicPr>
          <p:nvPr/>
        </p:nvPicPr>
        <p:blipFill>
          <a:blip r:embed="rId6"/>
          <a:srcRect l="9380" r="9468"/>
          <a:stretch>
            <a:fillRect/>
          </a:stretch>
        </p:blipFill>
        <p:spPr>
          <a:xfrm>
            <a:off x="4572000" y="1463501"/>
            <a:ext cx="1905000" cy="2362200"/>
          </a:xfrm>
          <a:prstGeom prst="rect">
            <a:avLst/>
          </a:prstGeom>
        </p:spPr>
      </p:pic>
      <p:pic>
        <p:nvPicPr>
          <p:cNvPr id="8" name="Picture 7" descr="josephine_baker_1950.jpg"/>
          <p:cNvPicPr>
            <a:picLocks noChangeAspect="1"/>
          </p:cNvPicPr>
          <p:nvPr/>
        </p:nvPicPr>
        <p:blipFill>
          <a:blip r:embed="rId7"/>
          <a:stretch>
            <a:fillRect/>
          </a:stretch>
        </p:blipFill>
        <p:spPr>
          <a:xfrm>
            <a:off x="6394451" y="18634"/>
            <a:ext cx="2749550" cy="3807069"/>
          </a:xfrm>
          <a:prstGeom prst="rect">
            <a:avLst/>
          </a:prstGeom>
        </p:spPr>
      </p:pic>
      <p:pic>
        <p:nvPicPr>
          <p:cNvPr id="10" name="Picture 9" descr="Irene-1950-fall.jpg"/>
          <p:cNvPicPr>
            <a:picLocks noChangeAspect="1"/>
          </p:cNvPicPr>
          <p:nvPr/>
        </p:nvPicPr>
        <p:blipFill>
          <a:blip r:embed="rId8"/>
          <a:srcRect l="17805" r="19878"/>
          <a:stretch>
            <a:fillRect/>
          </a:stretch>
        </p:blipFill>
        <p:spPr>
          <a:xfrm>
            <a:off x="2819400" y="1278444"/>
            <a:ext cx="1752600" cy="2547257"/>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554162"/>
          </a:xfrm>
        </p:spPr>
        <p:txBody>
          <a:bodyPr>
            <a:noAutofit/>
          </a:bodyPr>
          <a:lstStyle/>
          <a:p>
            <a:r>
              <a:rPr lang="en-US" sz="5400" dirty="0" smtClean="0">
                <a:solidFill>
                  <a:srgbClr val="B20062"/>
                </a:solidFill>
              </a:rPr>
              <a:t>1300-1600 A.D.</a:t>
            </a:r>
            <a:endParaRPr lang="en-US" sz="4000" dirty="0">
              <a:solidFill>
                <a:srgbClr val="B20062"/>
              </a:solidFill>
            </a:endParaRPr>
          </a:p>
        </p:txBody>
      </p:sp>
      <p:sp>
        <p:nvSpPr>
          <p:cNvPr id="4" name="TextBox 3"/>
          <p:cNvSpPr txBox="1"/>
          <p:nvPr/>
        </p:nvSpPr>
        <p:spPr>
          <a:xfrm>
            <a:off x="228600" y="2011362"/>
            <a:ext cx="8686800" cy="3970318"/>
          </a:xfrm>
          <a:prstGeom prst="rect">
            <a:avLst/>
          </a:prstGeom>
          <a:noFill/>
        </p:spPr>
        <p:txBody>
          <a:bodyPr wrap="square" rtlCol="0" anchor="ctr">
            <a:spAutoFit/>
          </a:bodyPr>
          <a:lstStyle/>
          <a:p>
            <a:pPr algn="ctr"/>
            <a:r>
              <a:rPr lang="en-US" sz="2800" dirty="0" smtClean="0"/>
              <a:t>The Renaissance era spread all throughout Europe and was inspired by the philosophical belief of Humanism. Many artists during this time strove to reproduce the artistic styles of ancient Grecians and Romans. Artist such as Raphael, Lucas Cranach and Botticelli all have their own view of beauty and portray that view in their works. These perceptions, found in Renaissance art, are what led the trends of the day and dictated what Renaissance society viewed as beautiful. </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24400"/>
            <a:ext cx="8229600" cy="1905000"/>
          </a:xfrm>
        </p:spPr>
        <p:txBody>
          <a:bodyPr>
            <a:normAutofit fontScale="92500" lnSpcReduction="10000"/>
          </a:bodyPr>
          <a:lstStyle/>
          <a:p>
            <a:pPr>
              <a:buNone/>
            </a:pPr>
            <a:r>
              <a:rPr lang="en-US" dirty="0" smtClean="0"/>
              <a:t>	Trends did not change too drastically during the 50’s. Women were still viewed as objects and many continued to dress femininely</a:t>
            </a:r>
          </a:p>
          <a:p>
            <a:pPr>
              <a:buNone/>
            </a:pPr>
            <a:r>
              <a:rPr lang="en-US" dirty="0" smtClean="0"/>
              <a:t> </a:t>
            </a:r>
            <a:endParaRPr lang="en-US" dirty="0"/>
          </a:p>
        </p:txBody>
      </p:sp>
      <p:pic>
        <p:nvPicPr>
          <p:cNvPr id="5" name="Picture 4" descr="1950s-stewardess-trend-2-600x298.jpg"/>
          <p:cNvPicPr>
            <a:picLocks noChangeAspect="1"/>
          </p:cNvPicPr>
          <p:nvPr/>
        </p:nvPicPr>
        <p:blipFill>
          <a:blip r:embed="rId2"/>
          <a:stretch>
            <a:fillRect/>
          </a:stretch>
        </p:blipFill>
        <p:spPr>
          <a:xfrm>
            <a:off x="0" y="0"/>
            <a:ext cx="4142416" cy="2057400"/>
          </a:xfrm>
          <a:prstGeom prst="rect">
            <a:avLst/>
          </a:prstGeom>
        </p:spPr>
      </p:pic>
      <p:pic>
        <p:nvPicPr>
          <p:cNvPr id="6" name="Picture 5" descr="2619072526_868630e47f.jpg"/>
          <p:cNvPicPr>
            <a:picLocks noChangeAspect="1"/>
          </p:cNvPicPr>
          <p:nvPr/>
        </p:nvPicPr>
        <p:blipFill>
          <a:blip r:embed="rId3"/>
          <a:stretch>
            <a:fillRect/>
          </a:stretch>
        </p:blipFill>
        <p:spPr>
          <a:xfrm>
            <a:off x="6613398" y="0"/>
            <a:ext cx="2530602" cy="3429000"/>
          </a:xfrm>
          <a:prstGeom prst="rect">
            <a:avLst/>
          </a:prstGeom>
        </p:spPr>
      </p:pic>
      <p:pic>
        <p:nvPicPr>
          <p:cNvPr id="7" name="Picture 6" descr="fashion_1950s3.jpg"/>
          <p:cNvPicPr>
            <a:picLocks noChangeAspect="1"/>
          </p:cNvPicPr>
          <p:nvPr/>
        </p:nvPicPr>
        <p:blipFill>
          <a:blip r:embed="rId4"/>
          <a:stretch>
            <a:fillRect/>
          </a:stretch>
        </p:blipFill>
        <p:spPr>
          <a:xfrm>
            <a:off x="4127126" y="0"/>
            <a:ext cx="2486272" cy="3733800"/>
          </a:xfrm>
          <a:prstGeom prst="rect">
            <a:avLst/>
          </a:prstGeom>
        </p:spPr>
      </p:pic>
      <p:pic>
        <p:nvPicPr>
          <p:cNvPr id="8" name="Picture 7" descr="1950s.jpg"/>
          <p:cNvPicPr>
            <a:picLocks noChangeAspect="1"/>
          </p:cNvPicPr>
          <p:nvPr/>
        </p:nvPicPr>
        <p:blipFill>
          <a:blip r:embed="rId5"/>
          <a:stretch>
            <a:fillRect/>
          </a:stretch>
        </p:blipFill>
        <p:spPr>
          <a:xfrm>
            <a:off x="0" y="2057400"/>
            <a:ext cx="4127126" cy="268224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4800" b="1" i="1" u="sng" cap="small" dirty="0" smtClean="0">
                <a:solidFill>
                  <a:srgbClr val="B20062"/>
                </a:solidFill>
              </a:rPr>
              <a:t>bombshells </a:t>
            </a:r>
            <a:endParaRPr lang="en-US" sz="4800" b="1" i="1" u="sng" cap="small" dirty="0">
              <a:solidFill>
                <a:srgbClr val="B20062"/>
              </a:solidFill>
            </a:endParaRPr>
          </a:p>
        </p:txBody>
      </p:sp>
      <p:sp>
        <p:nvSpPr>
          <p:cNvPr id="3" name="Content Placeholder 2"/>
          <p:cNvSpPr>
            <a:spLocks noGrp="1"/>
          </p:cNvSpPr>
          <p:nvPr>
            <p:ph idx="1"/>
          </p:nvPr>
        </p:nvSpPr>
        <p:spPr>
          <a:xfrm>
            <a:off x="457200" y="762000"/>
            <a:ext cx="8229600" cy="1066800"/>
          </a:xfrm>
        </p:spPr>
        <p:txBody>
          <a:bodyPr>
            <a:normAutofit/>
          </a:bodyPr>
          <a:lstStyle/>
          <a:p>
            <a:pPr>
              <a:buNone/>
            </a:pPr>
            <a:r>
              <a:rPr lang="en-US" sz="2800" dirty="0" smtClean="0"/>
              <a:t>Many people began idolizing certain celebrities as sex-symbols. Women such as:</a:t>
            </a:r>
          </a:p>
        </p:txBody>
      </p:sp>
      <p:pic>
        <p:nvPicPr>
          <p:cNvPr id="5" name="Picture 4" descr="039_25511.jpg"/>
          <p:cNvPicPr>
            <a:picLocks noChangeAspect="1"/>
          </p:cNvPicPr>
          <p:nvPr/>
        </p:nvPicPr>
        <p:blipFill>
          <a:blip r:embed="rId2"/>
          <a:stretch>
            <a:fillRect/>
          </a:stretch>
        </p:blipFill>
        <p:spPr>
          <a:xfrm>
            <a:off x="228600" y="1828800"/>
            <a:ext cx="2005763" cy="2514600"/>
          </a:xfrm>
          <a:prstGeom prst="rect">
            <a:avLst/>
          </a:prstGeom>
        </p:spPr>
      </p:pic>
      <p:sp>
        <p:nvSpPr>
          <p:cNvPr id="6" name="TextBox 5"/>
          <p:cNvSpPr txBox="1"/>
          <p:nvPr/>
        </p:nvSpPr>
        <p:spPr>
          <a:xfrm>
            <a:off x="457200" y="4343400"/>
            <a:ext cx="2005763" cy="369332"/>
          </a:xfrm>
          <a:prstGeom prst="rect">
            <a:avLst/>
          </a:prstGeom>
          <a:noFill/>
        </p:spPr>
        <p:txBody>
          <a:bodyPr wrap="square" rtlCol="0">
            <a:spAutoFit/>
          </a:bodyPr>
          <a:lstStyle/>
          <a:p>
            <a:r>
              <a:rPr lang="en-US" dirty="0" smtClean="0"/>
              <a:t>Brigitte Bardot</a:t>
            </a:r>
            <a:endParaRPr lang="en-US" dirty="0"/>
          </a:p>
        </p:txBody>
      </p:sp>
      <p:pic>
        <p:nvPicPr>
          <p:cNvPr id="7" name="Picture 6" descr="marilyn-monroe-1.jpg"/>
          <p:cNvPicPr>
            <a:picLocks noChangeAspect="1"/>
          </p:cNvPicPr>
          <p:nvPr/>
        </p:nvPicPr>
        <p:blipFill>
          <a:blip r:embed="rId3"/>
          <a:stretch>
            <a:fillRect/>
          </a:stretch>
        </p:blipFill>
        <p:spPr>
          <a:xfrm>
            <a:off x="2667000" y="3583636"/>
            <a:ext cx="1495425" cy="2258192"/>
          </a:xfrm>
          <a:prstGeom prst="rect">
            <a:avLst/>
          </a:prstGeom>
        </p:spPr>
      </p:pic>
      <p:sp>
        <p:nvSpPr>
          <p:cNvPr id="8" name="TextBox 7"/>
          <p:cNvSpPr txBox="1"/>
          <p:nvPr/>
        </p:nvSpPr>
        <p:spPr>
          <a:xfrm>
            <a:off x="2667000" y="5841828"/>
            <a:ext cx="1728037" cy="369332"/>
          </a:xfrm>
          <a:prstGeom prst="rect">
            <a:avLst/>
          </a:prstGeom>
          <a:noFill/>
        </p:spPr>
        <p:txBody>
          <a:bodyPr wrap="square" rtlCol="0">
            <a:spAutoFit/>
          </a:bodyPr>
          <a:lstStyle/>
          <a:p>
            <a:r>
              <a:rPr lang="en-US" dirty="0" smtClean="0"/>
              <a:t>Marilyn Monroe</a:t>
            </a:r>
            <a:endParaRPr lang="en-US" dirty="0"/>
          </a:p>
        </p:txBody>
      </p:sp>
      <p:pic>
        <p:nvPicPr>
          <p:cNvPr id="9" name="Picture 8" descr="hazel_court.jpg"/>
          <p:cNvPicPr>
            <a:picLocks noChangeAspect="1"/>
          </p:cNvPicPr>
          <p:nvPr/>
        </p:nvPicPr>
        <p:blipFill>
          <a:blip r:embed="rId4"/>
          <a:stretch>
            <a:fillRect/>
          </a:stretch>
        </p:blipFill>
        <p:spPr>
          <a:xfrm>
            <a:off x="4495800" y="1828800"/>
            <a:ext cx="1793240" cy="2514600"/>
          </a:xfrm>
          <a:prstGeom prst="rect">
            <a:avLst/>
          </a:prstGeom>
        </p:spPr>
      </p:pic>
      <p:sp>
        <p:nvSpPr>
          <p:cNvPr id="10" name="TextBox 9"/>
          <p:cNvSpPr txBox="1"/>
          <p:nvPr/>
        </p:nvSpPr>
        <p:spPr>
          <a:xfrm>
            <a:off x="4724400" y="4343400"/>
            <a:ext cx="1793240" cy="369332"/>
          </a:xfrm>
          <a:prstGeom prst="rect">
            <a:avLst/>
          </a:prstGeom>
          <a:noFill/>
        </p:spPr>
        <p:txBody>
          <a:bodyPr wrap="square" rtlCol="0">
            <a:spAutoFit/>
          </a:bodyPr>
          <a:lstStyle/>
          <a:p>
            <a:r>
              <a:rPr lang="en-US" dirty="0" smtClean="0"/>
              <a:t>Hazel Court</a:t>
            </a:r>
            <a:endParaRPr lang="en-US" dirty="0"/>
          </a:p>
        </p:txBody>
      </p:sp>
      <p:pic>
        <p:nvPicPr>
          <p:cNvPr id="11" name="Picture 10" descr="Eartha+Kitt+earthakitt21.jpg"/>
          <p:cNvPicPr>
            <a:picLocks noChangeAspect="1"/>
          </p:cNvPicPr>
          <p:nvPr/>
        </p:nvPicPr>
        <p:blipFill>
          <a:blip r:embed="rId5"/>
          <a:stretch>
            <a:fillRect/>
          </a:stretch>
        </p:blipFill>
        <p:spPr>
          <a:xfrm>
            <a:off x="6858000" y="3583636"/>
            <a:ext cx="2057400" cy="2499360"/>
          </a:xfrm>
          <a:prstGeom prst="rect">
            <a:avLst/>
          </a:prstGeom>
        </p:spPr>
      </p:pic>
      <p:sp>
        <p:nvSpPr>
          <p:cNvPr id="12" name="TextBox 11"/>
          <p:cNvSpPr txBox="1"/>
          <p:nvPr/>
        </p:nvSpPr>
        <p:spPr>
          <a:xfrm>
            <a:off x="7239000" y="6082996"/>
            <a:ext cx="1905000" cy="369332"/>
          </a:xfrm>
          <a:prstGeom prst="rect">
            <a:avLst/>
          </a:prstGeom>
          <a:noFill/>
        </p:spPr>
        <p:txBody>
          <a:bodyPr wrap="square" rtlCol="0">
            <a:spAutoFit/>
          </a:bodyPr>
          <a:lstStyle/>
          <a:p>
            <a:r>
              <a:rPr lang="en-US" dirty="0" err="1" smtClean="0"/>
              <a:t>Eartha</a:t>
            </a:r>
            <a:r>
              <a:rPr lang="en-US" dirty="0" smtClean="0"/>
              <a:t> </a:t>
            </a:r>
            <a:r>
              <a:rPr lang="en-US" dirty="0" err="1" smtClean="0"/>
              <a:t>Kitt</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solidFill>
                  <a:schemeClr val="accent5">
                    <a:lumMod val="75000"/>
                  </a:schemeClr>
                </a:solidFill>
              </a:rPr>
              <a:t>1960’s</a:t>
            </a:r>
            <a:endParaRPr lang="en-US" sz="7200" dirty="0">
              <a:solidFill>
                <a:schemeClr val="accent5">
                  <a:lumMod val="75000"/>
                </a:schemeClr>
              </a:solidFill>
            </a:endParaRPr>
          </a:p>
        </p:txBody>
      </p:sp>
      <p:sp>
        <p:nvSpPr>
          <p:cNvPr id="3" name="Content Placeholder 2"/>
          <p:cNvSpPr>
            <a:spLocks noGrp="1"/>
          </p:cNvSpPr>
          <p:nvPr>
            <p:ph idx="1"/>
          </p:nvPr>
        </p:nvSpPr>
        <p:spPr/>
        <p:txBody>
          <a:bodyPr/>
          <a:lstStyle/>
          <a:p>
            <a:r>
              <a:rPr lang="en-US" dirty="0" smtClean="0"/>
              <a:t>Fashion went wild during this time and many different trends evolved throughout the decade. </a:t>
            </a:r>
          </a:p>
          <a:p>
            <a:r>
              <a:rPr lang="en-US" dirty="0" smtClean="0"/>
              <a:t>Trends originated from different areas around the world</a:t>
            </a:r>
          </a:p>
          <a:p>
            <a:r>
              <a:rPr lang="en-US" dirty="0" smtClean="0"/>
              <a:t>Although the decade began conservative it ended with a bang, being very liberal</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B20062"/>
                </a:solidFill>
              </a:rPr>
              <a:t>Early 1960’s </a:t>
            </a:r>
            <a:endParaRPr lang="en-US" dirty="0">
              <a:solidFill>
                <a:srgbClr val="B20062"/>
              </a:solidFill>
            </a:endParaRPr>
          </a:p>
        </p:txBody>
      </p:sp>
      <p:sp>
        <p:nvSpPr>
          <p:cNvPr id="3" name="Content Placeholder 2"/>
          <p:cNvSpPr>
            <a:spLocks noGrp="1"/>
          </p:cNvSpPr>
          <p:nvPr>
            <p:ph idx="1"/>
          </p:nvPr>
        </p:nvSpPr>
        <p:spPr>
          <a:xfrm>
            <a:off x="457200" y="914400"/>
            <a:ext cx="8229600" cy="2057400"/>
          </a:xfrm>
        </p:spPr>
        <p:txBody>
          <a:bodyPr>
            <a:normAutofit fontScale="85000" lnSpcReduction="10000"/>
          </a:bodyPr>
          <a:lstStyle/>
          <a:p>
            <a:r>
              <a:rPr lang="en-US" dirty="0" smtClean="0"/>
              <a:t>Jacqueline Kennedy Onassis was a style icon for American women while her husband was in office. </a:t>
            </a:r>
          </a:p>
          <a:p>
            <a:r>
              <a:rPr lang="en-US" dirty="0" smtClean="0"/>
              <a:t>Her wardrobe was simple yet elegant and women world wide followed her fashion for the newest trends</a:t>
            </a:r>
            <a:endParaRPr lang="en-US" dirty="0"/>
          </a:p>
        </p:txBody>
      </p:sp>
      <p:pic>
        <p:nvPicPr>
          <p:cNvPr id="4" name="Picture 3" descr="FLAWLESS.jpg"/>
          <p:cNvPicPr>
            <a:picLocks noChangeAspect="1"/>
          </p:cNvPicPr>
          <p:nvPr/>
        </p:nvPicPr>
        <p:blipFill>
          <a:blip r:embed="rId2"/>
          <a:stretch>
            <a:fillRect/>
          </a:stretch>
        </p:blipFill>
        <p:spPr>
          <a:xfrm>
            <a:off x="0" y="2755900"/>
            <a:ext cx="3048000" cy="4102100"/>
          </a:xfrm>
          <a:prstGeom prst="rect">
            <a:avLst/>
          </a:prstGeom>
        </p:spPr>
      </p:pic>
      <p:pic>
        <p:nvPicPr>
          <p:cNvPr id="5" name="Picture 4" descr="jackie-o-show1.jpg"/>
          <p:cNvPicPr>
            <a:picLocks noChangeAspect="1"/>
          </p:cNvPicPr>
          <p:nvPr/>
        </p:nvPicPr>
        <p:blipFill>
          <a:blip r:embed="rId3"/>
          <a:stretch>
            <a:fillRect/>
          </a:stretch>
        </p:blipFill>
        <p:spPr>
          <a:xfrm>
            <a:off x="6833870" y="2781300"/>
            <a:ext cx="2310130" cy="4076700"/>
          </a:xfrm>
          <a:prstGeom prst="rect">
            <a:avLst/>
          </a:prstGeom>
        </p:spPr>
      </p:pic>
      <p:pic>
        <p:nvPicPr>
          <p:cNvPr id="6" name="Picture 5" descr="dallas_jpg.jpg"/>
          <p:cNvPicPr>
            <a:picLocks noChangeAspect="1"/>
          </p:cNvPicPr>
          <p:nvPr/>
        </p:nvPicPr>
        <p:blipFill>
          <a:blip r:embed="rId4"/>
          <a:stretch>
            <a:fillRect/>
          </a:stretch>
        </p:blipFill>
        <p:spPr>
          <a:xfrm>
            <a:off x="3048000" y="4953000"/>
            <a:ext cx="3785870" cy="1905000"/>
          </a:xfrm>
          <a:prstGeom prst="rect">
            <a:avLst/>
          </a:prstGeom>
        </p:spPr>
      </p:pic>
      <p:pic>
        <p:nvPicPr>
          <p:cNvPr id="7" name="Picture 6" descr="649px-President_Kennedy_and_wife_watching_Americas_Cup,_1962.png"/>
          <p:cNvPicPr>
            <a:picLocks noChangeAspect="1"/>
          </p:cNvPicPr>
          <p:nvPr/>
        </p:nvPicPr>
        <p:blipFill>
          <a:blip r:embed="rId5"/>
          <a:stretch>
            <a:fillRect/>
          </a:stretch>
        </p:blipFill>
        <p:spPr>
          <a:xfrm>
            <a:off x="3048000" y="2755900"/>
            <a:ext cx="3785870" cy="21971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solidFill>
                  <a:srgbClr val="B20062"/>
                </a:solidFill>
              </a:rPr>
              <a:t>The “Mod” mid 60’s</a:t>
            </a:r>
            <a:endParaRPr lang="en-US" dirty="0">
              <a:solidFill>
                <a:srgbClr val="B20062"/>
              </a:solidFill>
            </a:endParaRPr>
          </a:p>
        </p:txBody>
      </p:sp>
      <p:sp>
        <p:nvSpPr>
          <p:cNvPr id="3" name="Content Placeholder 2"/>
          <p:cNvSpPr>
            <a:spLocks noGrp="1"/>
          </p:cNvSpPr>
          <p:nvPr>
            <p:ph idx="1"/>
          </p:nvPr>
        </p:nvSpPr>
        <p:spPr>
          <a:xfrm>
            <a:off x="457200" y="4800600"/>
            <a:ext cx="8229600" cy="1858963"/>
          </a:xfrm>
        </p:spPr>
        <p:txBody>
          <a:bodyPr>
            <a:normAutofit fontScale="92500" lnSpcReduction="10000"/>
          </a:bodyPr>
          <a:lstStyle/>
          <a:p>
            <a:r>
              <a:rPr lang="en-US" dirty="0" smtClean="0"/>
              <a:t>With the creation of Mary Quant’s mini skirt the era of mod fashion began</a:t>
            </a:r>
          </a:p>
          <a:p>
            <a:r>
              <a:rPr lang="en-US" dirty="0" smtClean="0"/>
              <a:t>Britain was the forerunner for fashion during this time</a:t>
            </a:r>
            <a:endParaRPr lang="en-US" dirty="0"/>
          </a:p>
        </p:txBody>
      </p:sp>
      <p:pic>
        <p:nvPicPr>
          <p:cNvPr id="4" name="Picture 3" descr="images.jpeg"/>
          <p:cNvPicPr>
            <a:picLocks noChangeAspect="1"/>
          </p:cNvPicPr>
          <p:nvPr/>
        </p:nvPicPr>
        <p:blipFill>
          <a:blip r:embed="rId2"/>
          <a:stretch>
            <a:fillRect/>
          </a:stretch>
        </p:blipFill>
        <p:spPr>
          <a:xfrm>
            <a:off x="0" y="685800"/>
            <a:ext cx="2374900" cy="2590800"/>
          </a:xfrm>
          <a:prstGeom prst="rect">
            <a:avLst/>
          </a:prstGeom>
        </p:spPr>
      </p:pic>
      <p:pic>
        <p:nvPicPr>
          <p:cNvPr id="5" name="Picture 4" descr="jean-shrimpton-de-11389149.jpg"/>
          <p:cNvPicPr>
            <a:picLocks noChangeAspect="1"/>
          </p:cNvPicPr>
          <p:nvPr/>
        </p:nvPicPr>
        <p:blipFill>
          <a:blip r:embed="rId3"/>
          <a:stretch>
            <a:fillRect/>
          </a:stretch>
        </p:blipFill>
        <p:spPr>
          <a:xfrm>
            <a:off x="6934200" y="2235200"/>
            <a:ext cx="2007704" cy="2565400"/>
          </a:xfrm>
          <a:prstGeom prst="rect">
            <a:avLst/>
          </a:prstGeom>
        </p:spPr>
      </p:pic>
      <p:pic>
        <p:nvPicPr>
          <p:cNvPr id="6" name="Picture 5" descr="avedon-P-TREE-15.jpg"/>
          <p:cNvPicPr>
            <a:picLocks noChangeAspect="1"/>
          </p:cNvPicPr>
          <p:nvPr/>
        </p:nvPicPr>
        <p:blipFill>
          <a:blip r:embed="rId4"/>
          <a:stretch>
            <a:fillRect/>
          </a:stretch>
        </p:blipFill>
        <p:spPr>
          <a:xfrm>
            <a:off x="5118100" y="685800"/>
            <a:ext cx="1816100" cy="2235200"/>
          </a:xfrm>
          <a:prstGeom prst="rect">
            <a:avLst/>
          </a:prstGeom>
        </p:spPr>
      </p:pic>
      <p:pic>
        <p:nvPicPr>
          <p:cNvPr id="7" name="Picture 6" descr="4_penelope_tree.jpg"/>
          <p:cNvPicPr>
            <a:picLocks noChangeAspect="1"/>
          </p:cNvPicPr>
          <p:nvPr/>
        </p:nvPicPr>
        <p:blipFill>
          <a:blip r:embed="rId5"/>
          <a:stretch>
            <a:fillRect/>
          </a:stretch>
        </p:blipFill>
        <p:spPr>
          <a:xfrm>
            <a:off x="2374900" y="2565400"/>
            <a:ext cx="1715516" cy="2235200"/>
          </a:xfrm>
          <a:prstGeom prst="rect">
            <a:avLst/>
          </a:prstGeom>
        </p:spPr>
      </p:pic>
      <p:pic>
        <p:nvPicPr>
          <p:cNvPr id="8" name="Picture 7" descr="Veruschka-von-Lehndorff-Resimleri-2.jpg"/>
          <p:cNvPicPr>
            <a:picLocks noChangeAspect="1"/>
          </p:cNvPicPr>
          <p:nvPr/>
        </p:nvPicPr>
        <p:blipFill>
          <a:blip r:embed="rId6"/>
          <a:stretch>
            <a:fillRect/>
          </a:stretch>
        </p:blipFill>
        <p:spPr>
          <a:xfrm>
            <a:off x="2374901" y="685800"/>
            <a:ext cx="2743199" cy="1995718"/>
          </a:xfrm>
          <a:prstGeom prst="rect">
            <a:avLst/>
          </a:prstGeom>
        </p:spPr>
      </p:pic>
      <p:pic>
        <p:nvPicPr>
          <p:cNvPr id="9" name="Picture 8" descr="veruschka+sixties+makeup.jpg"/>
          <p:cNvPicPr>
            <a:picLocks noChangeAspect="1"/>
          </p:cNvPicPr>
          <p:nvPr/>
        </p:nvPicPr>
        <p:blipFill>
          <a:blip r:embed="rId7"/>
          <a:stretch>
            <a:fillRect/>
          </a:stretch>
        </p:blipFill>
        <p:spPr>
          <a:xfrm>
            <a:off x="4095750" y="2681518"/>
            <a:ext cx="1705861" cy="2119082"/>
          </a:xfrm>
          <a:prstGeom prst="rect">
            <a:avLst/>
          </a:prstGeom>
        </p:spPr>
      </p:pic>
      <p:pic>
        <p:nvPicPr>
          <p:cNvPr id="10" name="Picture 9" descr="twiggy01.jpg"/>
          <p:cNvPicPr>
            <a:picLocks noChangeAspect="1"/>
          </p:cNvPicPr>
          <p:nvPr/>
        </p:nvPicPr>
        <p:blipFill>
          <a:blip r:embed="rId8"/>
          <a:stretch>
            <a:fillRect/>
          </a:stretch>
        </p:blipFill>
        <p:spPr>
          <a:xfrm>
            <a:off x="5511800" y="2681518"/>
            <a:ext cx="1422400" cy="2119082"/>
          </a:xfrm>
          <a:prstGeom prst="rect">
            <a:avLst/>
          </a:prstGeom>
        </p:spPr>
      </p:pic>
      <p:pic>
        <p:nvPicPr>
          <p:cNvPr id="11" name="Picture 10" descr="twiggy02.jpg"/>
          <p:cNvPicPr>
            <a:picLocks noChangeAspect="1"/>
          </p:cNvPicPr>
          <p:nvPr/>
        </p:nvPicPr>
        <p:blipFill>
          <a:blip r:embed="rId9"/>
          <a:stretch>
            <a:fillRect/>
          </a:stretch>
        </p:blipFill>
        <p:spPr>
          <a:xfrm>
            <a:off x="6934200" y="199136"/>
            <a:ext cx="2090928" cy="2036064"/>
          </a:xfrm>
          <a:prstGeom prst="rect">
            <a:avLst/>
          </a:prstGeom>
        </p:spPr>
      </p:pic>
      <p:pic>
        <p:nvPicPr>
          <p:cNvPr id="12" name="Picture 11" descr="audrey-late-60s.jpg"/>
          <p:cNvPicPr>
            <a:picLocks noChangeAspect="1"/>
          </p:cNvPicPr>
          <p:nvPr/>
        </p:nvPicPr>
        <p:blipFill>
          <a:blip r:embed="rId10"/>
          <a:stretch>
            <a:fillRect/>
          </a:stretch>
        </p:blipFill>
        <p:spPr>
          <a:xfrm>
            <a:off x="0" y="3276600"/>
            <a:ext cx="2374900" cy="1543291"/>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862"/>
            <a:ext cx="8229600" cy="1143000"/>
          </a:xfrm>
        </p:spPr>
        <p:txBody>
          <a:bodyPr/>
          <a:lstStyle/>
          <a:p>
            <a:r>
              <a:rPr lang="en-US" dirty="0" smtClean="0">
                <a:solidFill>
                  <a:srgbClr val="B20062"/>
                </a:solidFill>
              </a:rPr>
              <a:t>The Hippie Era </a:t>
            </a:r>
            <a:endParaRPr lang="en-US" dirty="0">
              <a:solidFill>
                <a:srgbClr val="B20062"/>
              </a:solidFill>
            </a:endParaRPr>
          </a:p>
        </p:txBody>
      </p:sp>
      <p:pic>
        <p:nvPicPr>
          <p:cNvPr id="4" name="Picture 3" descr="hippies-1.jpg"/>
          <p:cNvPicPr>
            <a:picLocks noChangeAspect="1"/>
          </p:cNvPicPr>
          <p:nvPr/>
        </p:nvPicPr>
        <p:blipFill>
          <a:blip r:embed="rId2"/>
          <a:stretch>
            <a:fillRect/>
          </a:stretch>
        </p:blipFill>
        <p:spPr>
          <a:xfrm>
            <a:off x="0" y="3124200"/>
            <a:ext cx="2928909" cy="3733800"/>
          </a:xfrm>
          <a:prstGeom prst="rect">
            <a:avLst/>
          </a:prstGeom>
        </p:spPr>
      </p:pic>
      <p:pic>
        <p:nvPicPr>
          <p:cNvPr id="5" name="Picture 4" descr="Hippies 2.jpg"/>
          <p:cNvPicPr>
            <a:picLocks noChangeAspect="1"/>
          </p:cNvPicPr>
          <p:nvPr/>
        </p:nvPicPr>
        <p:blipFill>
          <a:blip r:embed="rId3"/>
          <a:stretch>
            <a:fillRect/>
          </a:stretch>
        </p:blipFill>
        <p:spPr>
          <a:xfrm>
            <a:off x="5698462" y="567945"/>
            <a:ext cx="3897248" cy="3392423"/>
          </a:xfrm>
          <a:prstGeom prst="rect">
            <a:avLst/>
          </a:prstGeom>
        </p:spPr>
      </p:pic>
      <p:pic>
        <p:nvPicPr>
          <p:cNvPr id="7" name="Picture 6" descr="hippies.jpg"/>
          <p:cNvPicPr>
            <a:picLocks noChangeAspect="1"/>
          </p:cNvPicPr>
          <p:nvPr/>
        </p:nvPicPr>
        <p:blipFill>
          <a:blip r:embed="rId4"/>
          <a:stretch>
            <a:fillRect/>
          </a:stretch>
        </p:blipFill>
        <p:spPr>
          <a:xfrm>
            <a:off x="2928908" y="4803648"/>
            <a:ext cx="3548091" cy="2054352"/>
          </a:xfrm>
          <a:prstGeom prst="rect">
            <a:avLst/>
          </a:prstGeom>
        </p:spPr>
      </p:pic>
      <p:pic>
        <p:nvPicPr>
          <p:cNvPr id="8" name="Picture 7" descr="tumblr_lg4e2u1OEu1qdz2bmo1_500.jpg"/>
          <p:cNvPicPr>
            <a:picLocks noChangeAspect="1"/>
          </p:cNvPicPr>
          <p:nvPr/>
        </p:nvPicPr>
        <p:blipFill>
          <a:blip r:embed="rId5"/>
          <a:stretch>
            <a:fillRect/>
          </a:stretch>
        </p:blipFill>
        <p:spPr>
          <a:xfrm>
            <a:off x="5698462" y="3142362"/>
            <a:ext cx="2449087" cy="1792732"/>
          </a:xfrm>
          <a:prstGeom prst="rect">
            <a:avLst/>
          </a:prstGeom>
        </p:spPr>
      </p:pic>
      <p:pic>
        <p:nvPicPr>
          <p:cNvPr id="9" name="Picture 8" descr="jimi-hendrix-woodstock.jpg"/>
          <p:cNvPicPr>
            <a:picLocks noChangeAspect="1"/>
          </p:cNvPicPr>
          <p:nvPr/>
        </p:nvPicPr>
        <p:blipFill>
          <a:blip r:embed="rId6"/>
          <a:stretch>
            <a:fillRect/>
          </a:stretch>
        </p:blipFill>
        <p:spPr>
          <a:xfrm>
            <a:off x="2928909" y="549784"/>
            <a:ext cx="2769554" cy="4258501"/>
          </a:xfrm>
          <a:prstGeom prst="rect">
            <a:avLst/>
          </a:prstGeom>
        </p:spPr>
      </p:pic>
      <p:pic>
        <p:nvPicPr>
          <p:cNvPr id="10" name="Picture 9" descr="hippie-rainbow-girl.jpg"/>
          <p:cNvPicPr>
            <a:picLocks noChangeAspect="1"/>
          </p:cNvPicPr>
          <p:nvPr/>
        </p:nvPicPr>
        <p:blipFill>
          <a:blip r:embed="rId7"/>
          <a:stretch>
            <a:fillRect/>
          </a:stretch>
        </p:blipFill>
        <p:spPr>
          <a:xfrm>
            <a:off x="0" y="549784"/>
            <a:ext cx="2997200" cy="2592578"/>
          </a:xfrm>
          <a:prstGeom prst="rect">
            <a:avLst/>
          </a:prstGeom>
        </p:spPr>
      </p:pic>
      <p:pic>
        <p:nvPicPr>
          <p:cNvPr id="6" name="Picture 5" descr="MAINrichardneville.jpg"/>
          <p:cNvPicPr>
            <a:picLocks noChangeAspect="1"/>
          </p:cNvPicPr>
          <p:nvPr/>
        </p:nvPicPr>
        <p:blipFill>
          <a:blip r:embed="rId8"/>
          <a:stretch>
            <a:fillRect/>
          </a:stretch>
        </p:blipFill>
        <p:spPr>
          <a:xfrm>
            <a:off x="6477000" y="3960368"/>
            <a:ext cx="2667000" cy="2897632"/>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 name="Picture 13" descr="Fashion in 1970s.jpg"/>
          <p:cNvPicPr>
            <a:picLocks noChangeAspect="1"/>
          </p:cNvPicPr>
          <p:nvPr/>
        </p:nvPicPr>
        <p:blipFill>
          <a:blip r:embed="rId2"/>
          <a:stretch>
            <a:fillRect/>
          </a:stretch>
        </p:blipFill>
        <p:spPr>
          <a:xfrm>
            <a:off x="2514600" y="2019375"/>
            <a:ext cx="2118997" cy="2118997"/>
          </a:xfrm>
          <a:prstGeom prst="rect">
            <a:avLst/>
          </a:prstGeom>
        </p:spPr>
      </p:pic>
      <p:sp>
        <p:nvSpPr>
          <p:cNvPr id="2" name="Title 1"/>
          <p:cNvSpPr>
            <a:spLocks noGrp="1"/>
          </p:cNvSpPr>
          <p:nvPr>
            <p:ph type="title"/>
          </p:nvPr>
        </p:nvSpPr>
        <p:spPr>
          <a:xfrm>
            <a:off x="457200" y="0"/>
            <a:ext cx="8229600" cy="1143000"/>
          </a:xfrm>
        </p:spPr>
        <p:txBody>
          <a:bodyPr>
            <a:noAutofit/>
          </a:bodyPr>
          <a:lstStyle/>
          <a:p>
            <a:r>
              <a:rPr lang="en-US" sz="7200" dirty="0" smtClean="0">
                <a:solidFill>
                  <a:schemeClr val="accent5">
                    <a:lumMod val="75000"/>
                  </a:schemeClr>
                </a:solidFill>
              </a:rPr>
              <a:t>The 1970’s Disco</a:t>
            </a:r>
            <a:endParaRPr lang="en-US" sz="7200" dirty="0">
              <a:solidFill>
                <a:schemeClr val="accent5">
                  <a:lumMod val="75000"/>
                </a:schemeClr>
              </a:solidFill>
            </a:endParaRPr>
          </a:p>
        </p:txBody>
      </p:sp>
      <p:pic>
        <p:nvPicPr>
          <p:cNvPr id="4" name="Content Placeholder 3" descr="1970s-disco-fashion-2666.jpg"/>
          <p:cNvPicPr>
            <a:picLocks noGrp="1" noChangeAspect="1"/>
          </p:cNvPicPr>
          <p:nvPr>
            <p:ph idx="1"/>
          </p:nvPr>
        </p:nvPicPr>
        <p:blipFill>
          <a:blip r:embed="rId3"/>
          <a:srcRect l="-113126" r="-113126"/>
          <a:stretch>
            <a:fillRect/>
          </a:stretch>
        </p:blipFill>
        <p:spPr>
          <a:xfrm>
            <a:off x="-3104388" y="1143000"/>
            <a:ext cx="8819388" cy="4525963"/>
          </a:xfrm>
        </p:spPr>
      </p:pic>
      <p:pic>
        <p:nvPicPr>
          <p:cNvPr id="6" name="Picture 5" descr="3198923453_3739fe154a.jpg"/>
          <p:cNvPicPr>
            <a:picLocks noChangeAspect="1"/>
          </p:cNvPicPr>
          <p:nvPr/>
        </p:nvPicPr>
        <p:blipFill>
          <a:blip r:embed="rId4"/>
          <a:stretch>
            <a:fillRect/>
          </a:stretch>
        </p:blipFill>
        <p:spPr>
          <a:xfrm>
            <a:off x="2514600" y="4074797"/>
            <a:ext cx="2610612" cy="2748012"/>
          </a:xfrm>
          <a:prstGeom prst="rect">
            <a:avLst/>
          </a:prstGeom>
        </p:spPr>
      </p:pic>
      <p:pic>
        <p:nvPicPr>
          <p:cNvPr id="9" name="Picture 8" descr="fashion-of-the-70s-2310.jpg"/>
          <p:cNvPicPr>
            <a:picLocks noChangeAspect="1"/>
          </p:cNvPicPr>
          <p:nvPr/>
        </p:nvPicPr>
        <p:blipFill>
          <a:blip r:embed="rId5"/>
          <a:stretch>
            <a:fillRect/>
          </a:stretch>
        </p:blipFill>
        <p:spPr>
          <a:xfrm>
            <a:off x="6400800" y="1143000"/>
            <a:ext cx="2962656" cy="2962656"/>
          </a:xfrm>
          <a:prstGeom prst="rect">
            <a:avLst/>
          </a:prstGeom>
        </p:spPr>
      </p:pic>
      <p:pic>
        <p:nvPicPr>
          <p:cNvPr id="11" name="Picture 10" descr="70s fashion_5.jpg"/>
          <p:cNvPicPr>
            <a:picLocks noChangeAspect="1"/>
          </p:cNvPicPr>
          <p:nvPr/>
        </p:nvPicPr>
        <p:blipFill>
          <a:blip r:embed="rId6"/>
          <a:stretch>
            <a:fillRect/>
          </a:stretch>
        </p:blipFill>
        <p:spPr>
          <a:xfrm>
            <a:off x="4572000" y="1143000"/>
            <a:ext cx="1930399" cy="2995372"/>
          </a:xfrm>
          <a:prstGeom prst="rect">
            <a:avLst/>
          </a:prstGeom>
        </p:spPr>
      </p:pic>
      <p:pic>
        <p:nvPicPr>
          <p:cNvPr id="5" name="Picture 4" descr="70s_fashion_5.jpg"/>
          <p:cNvPicPr>
            <a:picLocks noChangeAspect="1"/>
          </p:cNvPicPr>
          <p:nvPr/>
        </p:nvPicPr>
        <p:blipFill>
          <a:blip r:embed="rId7"/>
          <a:stretch>
            <a:fillRect/>
          </a:stretch>
        </p:blipFill>
        <p:spPr>
          <a:xfrm>
            <a:off x="5125212" y="3813768"/>
            <a:ext cx="4018788" cy="3044232"/>
          </a:xfrm>
          <a:prstGeom prst="rect">
            <a:avLst/>
          </a:prstGeom>
        </p:spPr>
      </p:pic>
      <p:pic>
        <p:nvPicPr>
          <p:cNvPr id="15" name="Picture 14" descr="superfly.jpg"/>
          <p:cNvPicPr>
            <a:picLocks noChangeAspect="1"/>
          </p:cNvPicPr>
          <p:nvPr/>
        </p:nvPicPr>
        <p:blipFill>
          <a:blip r:embed="rId8"/>
          <a:stretch>
            <a:fillRect/>
          </a:stretch>
        </p:blipFill>
        <p:spPr>
          <a:xfrm>
            <a:off x="-96012" y="4247388"/>
            <a:ext cx="2610612" cy="2610612"/>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7200" dirty="0" smtClean="0">
                <a:solidFill>
                  <a:srgbClr val="31859C"/>
                </a:solidFill>
              </a:rPr>
              <a:t>The 1980’s</a:t>
            </a:r>
            <a:endParaRPr lang="en-US" sz="7200" dirty="0">
              <a:solidFill>
                <a:srgbClr val="31859C"/>
              </a:solidFill>
            </a:endParaRPr>
          </a:p>
        </p:txBody>
      </p:sp>
      <p:sp>
        <p:nvSpPr>
          <p:cNvPr id="3" name="Content Placeholder 2"/>
          <p:cNvSpPr>
            <a:spLocks noGrp="1"/>
          </p:cNvSpPr>
          <p:nvPr>
            <p:ph idx="1"/>
          </p:nvPr>
        </p:nvSpPr>
        <p:spPr>
          <a:xfrm>
            <a:off x="457200" y="1143000"/>
            <a:ext cx="8458200" cy="838200"/>
          </a:xfrm>
        </p:spPr>
        <p:txBody>
          <a:bodyPr/>
          <a:lstStyle/>
          <a:p>
            <a:pPr>
              <a:buNone/>
            </a:pPr>
            <a:r>
              <a:rPr lang="en-US" dirty="0" smtClean="0"/>
              <a:t>Top 10 trends of the 80’s [from liketotally80.com]</a:t>
            </a:r>
          </a:p>
          <a:p>
            <a:pPr marL="514350" indent="-514350">
              <a:buNone/>
            </a:pPr>
            <a:endParaRPr lang="en-US" dirty="0"/>
          </a:p>
        </p:txBody>
      </p:sp>
      <p:pic>
        <p:nvPicPr>
          <p:cNvPr id="4" name="Picture 3" descr="081410-80'sshoulderpads.jpg"/>
          <p:cNvPicPr>
            <a:picLocks noChangeAspect="1"/>
          </p:cNvPicPr>
          <p:nvPr/>
        </p:nvPicPr>
        <p:blipFill>
          <a:blip r:embed="rId2"/>
          <a:stretch>
            <a:fillRect/>
          </a:stretch>
        </p:blipFill>
        <p:spPr>
          <a:xfrm>
            <a:off x="457200" y="1981200"/>
            <a:ext cx="1791005" cy="2641600"/>
          </a:xfrm>
          <a:prstGeom prst="rect">
            <a:avLst/>
          </a:prstGeom>
        </p:spPr>
      </p:pic>
      <p:sp>
        <p:nvSpPr>
          <p:cNvPr id="5" name="TextBox 4"/>
          <p:cNvSpPr txBox="1"/>
          <p:nvPr/>
        </p:nvSpPr>
        <p:spPr>
          <a:xfrm rot="16200000">
            <a:off x="-565667" y="3244334"/>
            <a:ext cx="1676401" cy="369332"/>
          </a:xfrm>
          <a:prstGeom prst="rect">
            <a:avLst/>
          </a:prstGeom>
          <a:noFill/>
        </p:spPr>
        <p:txBody>
          <a:bodyPr wrap="square" rtlCol="0">
            <a:spAutoFit/>
          </a:bodyPr>
          <a:lstStyle/>
          <a:p>
            <a:r>
              <a:rPr lang="en-US" dirty="0" smtClean="0"/>
              <a:t>Shoulder Pads</a:t>
            </a:r>
            <a:endParaRPr lang="en-US" dirty="0"/>
          </a:p>
        </p:txBody>
      </p:sp>
      <p:pic>
        <p:nvPicPr>
          <p:cNvPr id="7" name="Picture 6" descr="Picture 2.png"/>
          <p:cNvPicPr>
            <a:picLocks noChangeAspect="1"/>
          </p:cNvPicPr>
          <p:nvPr/>
        </p:nvPicPr>
        <p:blipFill>
          <a:blip r:embed="rId3"/>
          <a:stretch>
            <a:fillRect/>
          </a:stretch>
        </p:blipFill>
        <p:spPr>
          <a:xfrm>
            <a:off x="2984698" y="3923684"/>
            <a:ext cx="1310318" cy="2641599"/>
          </a:xfrm>
          <a:prstGeom prst="rect">
            <a:avLst/>
          </a:prstGeom>
        </p:spPr>
      </p:pic>
      <p:sp>
        <p:nvSpPr>
          <p:cNvPr id="8" name="TextBox 7"/>
          <p:cNvSpPr txBox="1"/>
          <p:nvPr/>
        </p:nvSpPr>
        <p:spPr>
          <a:xfrm rot="16200000">
            <a:off x="2133591" y="5104577"/>
            <a:ext cx="1332885" cy="369332"/>
          </a:xfrm>
          <a:prstGeom prst="rect">
            <a:avLst/>
          </a:prstGeom>
          <a:noFill/>
        </p:spPr>
        <p:txBody>
          <a:bodyPr wrap="square" rtlCol="0">
            <a:spAutoFit/>
          </a:bodyPr>
          <a:lstStyle/>
          <a:p>
            <a:r>
              <a:rPr lang="en-US" dirty="0" smtClean="0"/>
              <a:t>Mini Skirts  </a:t>
            </a:r>
            <a:endParaRPr lang="en-US" dirty="0"/>
          </a:p>
        </p:txBody>
      </p:sp>
      <p:pic>
        <p:nvPicPr>
          <p:cNvPr id="9" name="Picture 8" descr="1980_legwarmers.jpg"/>
          <p:cNvPicPr>
            <a:picLocks noChangeAspect="1"/>
          </p:cNvPicPr>
          <p:nvPr/>
        </p:nvPicPr>
        <p:blipFill>
          <a:blip r:embed="rId4"/>
          <a:stretch>
            <a:fillRect/>
          </a:stretch>
        </p:blipFill>
        <p:spPr>
          <a:xfrm>
            <a:off x="4800600" y="1981200"/>
            <a:ext cx="1777223" cy="2641600"/>
          </a:xfrm>
          <a:prstGeom prst="rect">
            <a:avLst/>
          </a:prstGeom>
        </p:spPr>
      </p:pic>
      <p:pic>
        <p:nvPicPr>
          <p:cNvPr id="10" name="Picture 9" descr="mr-t-gold-chains-sparkling.gif"/>
          <p:cNvPicPr>
            <a:picLocks noChangeAspect="1"/>
          </p:cNvPicPr>
          <p:nvPr/>
        </p:nvPicPr>
        <p:blipFill>
          <a:blip r:embed="rId5"/>
          <a:stretch>
            <a:fillRect/>
          </a:stretch>
        </p:blipFill>
        <p:spPr>
          <a:xfrm>
            <a:off x="6577823" y="3923684"/>
            <a:ext cx="2400300" cy="2377276"/>
          </a:xfrm>
          <a:prstGeom prst="rect">
            <a:avLst/>
          </a:prstGeom>
        </p:spPr>
      </p:pic>
      <p:sp>
        <p:nvSpPr>
          <p:cNvPr id="11" name="TextBox 10"/>
          <p:cNvSpPr txBox="1"/>
          <p:nvPr/>
        </p:nvSpPr>
        <p:spPr>
          <a:xfrm>
            <a:off x="7073123" y="6300960"/>
            <a:ext cx="1905000" cy="369332"/>
          </a:xfrm>
          <a:prstGeom prst="rect">
            <a:avLst/>
          </a:prstGeom>
          <a:noFill/>
        </p:spPr>
        <p:txBody>
          <a:bodyPr wrap="square" rtlCol="0">
            <a:spAutoFit/>
          </a:bodyPr>
          <a:lstStyle/>
          <a:p>
            <a:r>
              <a:rPr lang="en-US" dirty="0" smtClean="0"/>
              <a:t>Large Earrings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80s_fashion.jpg"/>
          <p:cNvPicPr>
            <a:picLocks noChangeAspect="1"/>
          </p:cNvPicPr>
          <p:nvPr/>
        </p:nvPicPr>
        <p:blipFill>
          <a:blip r:embed="rId2"/>
          <a:stretch>
            <a:fillRect/>
          </a:stretch>
        </p:blipFill>
        <p:spPr>
          <a:xfrm>
            <a:off x="304800" y="152400"/>
            <a:ext cx="2298700" cy="2006600"/>
          </a:xfrm>
          <a:prstGeom prst="rect">
            <a:avLst/>
          </a:prstGeom>
        </p:spPr>
      </p:pic>
      <p:sp>
        <p:nvSpPr>
          <p:cNvPr id="5" name="TextBox 4"/>
          <p:cNvSpPr txBox="1"/>
          <p:nvPr/>
        </p:nvSpPr>
        <p:spPr>
          <a:xfrm rot="16200000">
            <a:off x="-953017" y="736084"/>
            <a:ext cx="2146300" cy="369332"/>
          </a:xfrm>
          <a:prstGeom prst="rect">
            <a:avLst/>
          </a:prstGeom>
          <a:noFill/>
        </p:spPr>
        <p:txBody>
          <a:bodyPr wrap="square" rtlCol="0">
            <a:spAutoFit/>
          </a:bodyPr>
          <a:lstStyle/>
          <a:p>
            <a:r>
              <a:rPr lang="en-US" dirty="0" smtClean="0"/>
              <a:t>Fingerless Gloves</a:t>
            </a:r>
            <a:endParaRPr lang="en-US" dirty="0"/>
          </a:p>
        </p:txBody>
      </p:sp>
      <p:pic>
        <p:nvPicPr>
          <p:cNvPr id="6" name="Picture 5" descr="mc-hammer.jpeg"/>
          <p:cNvPicPr>
            <a:picLocks noChangeAspect="1"/>
          </p:cNvPicPr>
          <p:nvPr/>
        </p:nvPicPr>
        <p:blipFill>
          <a:blip r:embed="rId3"/>
          <a:srcRect l="14286" r="22857"/>
          <a:stretch>
            <a:fillRect/>
          </a:stretch>
        </p:blipFill>
        <p:spPr>
          <a:xfrm>
            <a:off x="3048000" y="825500"/>
            <a:ext cx="1676400" cy="2667000"/>
          </a:xfrm>
          <a:prstGeom prst="rect">
            <a:avLst/>
          </a:prstGeom>
        </p:spPr>
      </p:pic>
      <p:sp>
        <p:nvSpPr>
          <p:cNvPr id="7" name="TextBox 6"/>
          <p:cNvSpPr txBox="1"/>
          <p:nvPr/>
        </p:nvSpPr>
        <p:spPr>
          <a:xfrm>
            <a:off x="3352800" y="456168"/>
            <a:ext cx="1371600" cy="369332"/>
          </a:xfrm>
          <a:prstGeom prst="rect">
            <a:avLst/>
          </a:prstGeom>
          <a:noFill/>
        </p:spPr>
        <p:txBody>
          <a:bodyPr wrap="square" rtlCol="0">
            <a:spAutoFit/>
          </a:bodyPr>
          <a:lstStyle/>
          <a:p>
            <a:r>
              <a:rPr lang="en-US" dirty="0" smtClean="0"/>
              <a:t>Puffy Pants</a:t>
            </a:r>
            <a:endParaRPr lang="en-US" dirty="0"/>
          </a:p>
        </p:txBody>
      </p:sp>
      <p:pic>
        <p:nvPicPr>
          <p:cNvPr id="8" name="Picture 7" descr="membersonly.jpg"/>
          <p:cNvPicPr>
            <a:picLocks noChangeAspect="1"/>
          </p:cNvPicPr>
          <p:nvPr/>
        </p:nvPicPr>
        <p:blipFill>
          <a:blip r:embed="rId4"/>
          <a:stretch>
            <a:fillRect/>
          </a:stretch>
        </p:blipFill>
        <p:spPr>
          <a:xfrm>
            <a:off x="5943600" y="152400"/>
            <a:ext cx="2133600" cy="2611526"/>
          </a:xfrm>
          <a:prstGeom prst="rect">
            <a:avLst/>
          </a:prstGeom>
        </p:spPr>
      </p:pic>
      <p:sp>
        <p:nvSpPr>
          <p:cNvPr id="9" name="TextBox 8"/>
          <p:cNvSpPr txBox="1"/>
          <p:nvPr/>
        </p:nvSpPr>
        <p:spPr>
          <a:xfrm rot="5400000">
            <a:off x="7004566" y="1225034"/>
            <a:ext cx="2514600" cy="369332"/>
          </a:xfrm>
          <a:prstGeom prst="rect">
            <a:avLst/>
          </a:prstGeom>
          <a:noFill/>
        </p:spPr>
        <p:txBody>
          <a:bodyPr wrap="square" rtlCol="0">
            <a:spAutoFit/>
          </a:bodyPr>
          <a:lstStyle/>
          <a:p>
            <a:r>
              <a:rPr lang="en-US" dirty="0" smtClean="0"/>
              <a:t>Members Only Jackets</a:t>
            </a:r>
          </a:p>
        </p:txBody>
      </p:sp>
      <p:pic>
        <p:nvPicPr>
          <p:cNvPr id="10" name="Picture 9" descr="1980s_Emanuel_Ungaro_wrap_dress_17096__95566_thumb.jpg"/>
          <p:cNvPicPr>
            <a:picLocks noChangeAspect="1"/>
          </p:cNvPicPr>
          <p:nvPr/>
        </p:nvPicPr>
        <p:blipFill>
          <a:blip r:embed="rId5"/>
          <a:stretch>
            <a:fillRect/>
          </a:stretch>
        </p:blipFill>
        <p:spPr>
          <a:xfrm>
            <a:off x="304800" y="3657600"/>
            <a:ext cx="2527300" cy="2527300"/>
          </a:xfrm>
          <a:prstGeom prst="rect">
            <a:avLst/>
          </a:prstGeom>
        </p:spPr>
      </p:pic>
      <p:sp>
        <p:nvSpPr>
          <p:cNvPr id="11" name="TextBox 10"/>
          <p:cNvSpPr txBox="1"/>
          <p:nvPr/>
        </p:nvSpPr>
        <p:spPr>
          <a:xfrm>
            <a:off x="457200" y="3352800"/>
            <a:ext cx="2146300" cy="369332"/>
          </a:xfrm>
          <a:prstGeom prst="rect">
            <a:avLst/>
          </a:prstGeom>
          <a:noFill/>
        </p:spPr>
        <p:txBody>
          <a:bodyPr wrap="square" rtlCol="0">
            <a:spAutoFit/>
          </a:bodyPr>
          <a:lstStyle/>
          <a:p>
            <a:r>
              <a:rPr lang="en-US" dirty="0" smtClean="0"/>
              <a:t>Unit Dresses</a:t>
            </a:r>
          </a:p>
        </p:txBody>
      </p:sp>
      <p:pic>
        <p:nvPicPr>
          <p:cNvPr id="12" name="Picture 11" descr="stirrup_pants.jpg"/>
          <p:cNvPicPr>
            <a:picLocks noChangeAspect="1"/>
          </p:cNvPicPr>
          <p:nvPr/>
        </p:nvPicPr>
        <p:blipFill>
          <a:blip r:embed="rId6"/>
          <a:stretch>
            <a:fillRect/>
          </a:stretch>
        </p:blipFill>
        <p:spPr>
          <a:xfrm>
            <a:off x="3787775" y="3835997"/>
            <a:ext cx="1873250" cy="2348903"/>
          </a:xfrm>
          <a:prstGeom prst="rect">
            <a:avLst/>
          </a:prstGeom>
        </p:spPr>
      </p:pic>
      <p:sp>
        <p:nvSpPr>
          <p:cNvPr id="13" name="TextBox 12"/>
          <p:cNvSpPr txBox="1"/>
          <p:nvPr/>
        </p:nvSpPr>
        <p:spPr>
          <a:xfrm rot="16200000">
            <a:off x="2650609" y="4788497"/>
            <a:ext cx="1905000" cy="369332"/>
          </a:xfrm>
          <a:prstGeom prst="rect">
            <a:avLst/>
          </a:prstGeom>
          <a:noFill/>
        </p:spPr>
        <p:txBody>
          <a:bodyPr wrap="square" rtlCol="0">
            <a:spAutoFit/>
          </a:bodyPr>
          <a:lstStyle/>
          <a:p>
            <a:r>
              <a:rPr lang="en-US" dirty="0" smtClean="0"/>
              <a:t>Stirrup Leggings</a:t>
            </a:r>
            <a:endParaRPr lang="en-US" dirty="0"/>
          </a:p>
        </p:txBody>
      </p:sp>
      <p:pic>
        <p:nvPicPr>
          <p:cNvPr id="14" name="Picture 13" descr="triblendlightweight.jpg"/>
          <p:cNvPicPr>
            <a:picLocks noChangeAspect="1"/>
          </p:cNvPicPr>
          <p:nvPr/>
        </p:nvPicPr>
        <p:blipFill>
          <a:blip r:embed="rId7"/>
          <a:stretch>
            <a:fillRect/>
          </a:stretch>
        </p:blipFill>
        <p:spPr>
          <a:xfrm>
            <a:off x="6324600" y="3352800"/>
            <a:ext cx="2413000" cy="2895600"/>
          </a:xfrm>
          <a:prstGeom prst="rect">
            <a:avLst/>
          </a:prstGeom>
        </p:spPr>
      </p:pic>
      <p:sp>
        <p:nvSpPr>
          <p:cNvPr id="15" name="TextBox 14"/>
          <p:cNvSpPr txBox="1"/>
          <p:nvPr/>
        </p:nvSpPr>
        <p:spPr>
          <a:xfrm>
            <a:off x="6477000" y="6248400"/>
            <a:ext cx="1969532" cy="369332"/>
          </a:xfrm>
          <a:prstGeom prst="rect">
            <a:avLst/>
          </a:prstGeom>
          <a:noFill/>
        </p:spPr>
        <p:txBody>
          <a:bodyPr wrap="square" rtlCol="0">
            <a:spAutoFit/>
          </a:bodyPr>
          <a:lstStyle/>
          <a:p>
            <a:r>
              <a:rPr lang="en-US" dirty="0" smtClean="0"/>
              <a:t>Oversized Tops</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7200" dirty="0" smtClean="0">
                <a:solidFill>
                  <a:srgbClr val="31859C"/>
                </a:solidFill>
              </a:rPr>
              <a:t>1990’s</a:t>
            </a:r>
            <a:endParaRPr lang="en-US" sz="7200" dirty="0">
              <a:solidFill>
                <a:srgbClr val="31859C"/>
              </a:solidFill>
            </a:endParaRPr>
          </a:p>
        </p:txBody>
      </p:sp>
      <p:sp>
        <p:nvSpPr>
          <p:cNvPr id="3" name="Content Placeholder 2"/>
          <p:cNvSpPr>
            <a:spLocks noGrp="1"/>
          </p:cNvSpPr>
          <p:nvPr>
            <p:ph idx="1"/>
          </p:nvPr>
        </p:nvSpPr>
        <p:spPr>
          <a:xfrm>
            <a:off x="457200" y="914400"/>
            <a:ext cx="8229600" cy="1752600"/>
          </a:xfrm>
        </p:spPr>
        <p:txBody>
          <a:bodyPr>
            <a:normAutofit/>
          </a:bodyPr>
          <a:lstStyle/>
          <a:p>
            <a:r>
              <a:rPr lang="en-US" dirty="0" smtClean="0"/>
              <a:t>The final decade of the century entered into the grunge phase</a:t>
            </a:r>
          </a:p>
          <a:p>
            <a:r>
              <a:rPr lang="en-US" dirty="0" smtClean="0"/>
              <a:t>Some trends included…</a:t>
            </a:r>
          </a:p>
        </p:txBody>
      </p:sp>
      <p:pic>
        <p:nvPicPr>
          <p:cNvPr id="6" name="Picture 5" descr="AE-Denim-Overalls.jpg"/>
          <p:cNvPicPr>
            <a:picLocks noChangeAspect="1"/>
          </p:cNvPicPr>
          <p:nvPr/>
        </p:nvPicPr>
        <p:blipFill>
          <a:blip r:embed="rId2"/>
          <a:stretch>
            <a:fillRect/>
          </a:stretch>
        </p:blipFill>
        <p:spPr>
          <a:xfrm>
            <a:off x="223412" y="2667000"/>
            <a:ext cx="1529188" cy="2619375"/>
          </a:xfrm>
          <a:prstGeom prst="rect">
            <a:avLst/>
          </a:prstGeom>
        </p:spPr>
      </p:pic>
      <p:pic>
        <p:nvPicPr>
          <p:cNvPr id="7" name="Picture 6" descr="4440_large.jpg"/>
          <p:cNvPicPr>
            <a:picLocks noChangeAspect="1"/>
          </p:cNvPicPr>
          <p:nvPr/>
        </p:nvPicPr>
        <p:blipFill>
          <a:blip r:embed="rId3"/>
          <a:stretch>
            <a:fillRect/>
          </a:stretch>
        </p:blipFill>
        <p:spPr>
          <a:xfrm>
            <a:off x="1752600" y="4197350"/>
            <a:ext cx="1736717" cy="2660650"/>
          </a:xfrm>
          <a:prstGeom prst="rect">
            <a:avLst/>
          </a:prstGeom>
        </p:spPr>
      </p:pic>
      <p:pic>
        <p:nvPicPr>
          <p:cNvPr id="8" name="Picture 7" descr="KsubiHighWaistedJeans.jpg"/>
          <p:cNvPicPr>
            <a:picLocks noChangeAspect="1"/>
          </p:cNvPicPr>
          <p:nvPr/>
        </p:nvPicPr>
        <p:blipFill>
          <a:blip r:embed="rId4"/>
          <a:srcRect l="35184" t="4576" b="3601"/>
          <a:stretch>
            <a:fillRect/>
          </a:stretch>
        </p:blipFill>
        <p:spPr>
          <a:xfrm>
            <a:off x="3489317" y="2625725"/>
            <a:ext cx="1458495" cy="2066202"/>
          </a:xfrm>
          <a:prstGeom prst="rect">
            <a:avLst/>
          </a:prstGeom>
        </p:spPr>
      </p:pic>
      <p:pic>
        <p:nvPicPr>
          <p:cNvPr id="9" name="Picture 8" descr="doc-martens-pink.jpg"/>
          <p:cNvPicPr>
            <a:picLocks noChangeAspect="1"/>
          </p:cNvPicPr>
          <p:nvPr/>
        </p:nvPicPr>
        <p:blipFill>
          <a:blip r:embed="rId5"/>
          <a:stretch>
            <a:fillRect/>
          </a:stretch>
        </p:blipFill>
        <p:spPr>
          <a:xfrm>
            <a:off x="6172200" y="2625725"/>
            <a:ext cx="2057400" cy="1799580"/>
          </a:xfrm>
          <a:prstGeom prst="rect">
            <a:avLst/>
          </a:prstGeom>
        </p:spPr>
      </p:pic>
      <p:pic>
        <p:nvPicPr>
          <p:cNvPr id="10" name="Picture 9" descr="mr-motivator-fanny-pack-1-400x600[1].jpg"/>
          <p:cNvPicPr>
            <a:picLocks noChangeAspect="1"/>
          </p:cNvPicPr>
          <p:nvPr/>
        </p:nvPicPr>
        <p:blipFill>
          <a:blip r:embed="rId6"/>
          <a:stretch>
            <a:fillRect/>
          </a:stretch>
        </p:blipFill>
        <p:spPr>
          <a:xfrm>
            <a:off x="7696200" y="4457700"/>
            <a:ext cx="1447800" cy="2400300"/>
          </a:xfrm>
          <a:prstGeom prst="rect">
            <a:avLst/>
          </a:prstGeom>
        </p:spPr>
      </p:pic>
      <p:pic>
        <p:nvPicPr>
          <p:cNvPr id="11" name="Picture 10" descr="dark-brown-floral-dress-black-buckle-bebob-clogs-dark-brown-bangles-bracelet_400.jpg"/>
          <p:cNvPicPr>
            <a:picLocks noChangeAspect="1"/>
          </p:cNvPicPr>
          <p:nvPr/>
        </p:nvPicPr>
        <p:blipFill>
          <a:blip r:embed="rId7"/>
          <a:srcRect l="12500" r="18750"/>
          <a:stretch>
            <a:fillRect/>
          </a:stretch>
        </p:blipFill>
        <p:spPr>
          <a:xfrm>
            <a:off x="4947812" y="4215828"/>
            <a:ext cx="1224388" cy="2671392"/>
          </a:xfrm>
          <a:prstGeom prst="rect">
            <a:avLst/>
          </a:prstGeom>
        </p:spPr>
      </p:pic>
      <p:sp>
        <p:nvSpPr>
          <p:cNvPr id="12" name="TextBox 11"/>
          <p:cNvSpPr txBox="1"/>
          <p:nvPr/>
        </p:nvSpPr>
        <p:spPr>
          <a:xfrm rot="16200000">
            <a:off x="-691634" y="3672236"/>
            <a:ext cx="1752600" cy="369332"/>
          </a:xfrm>
          <a:prstGeom prst="rect">
            <a:avLst/>
          </a:prstGeom>
          <a:noFill/>
        </p:spPr>
        <p:txBody>
          <a:bodyPr wrap="square" rtlCol="0">
            <a:spAutoFit/>
          </a:bodyPr>
          <a:lstStyle/>
          <a:p>
            <a:r>
              <a:rPr lang="en-US" dirty="0" smtClean="0"/>
              <a:t>Overalls</a:t>
            </a:r>
            <a:endParaRPr lang="en-US" dirty="0"/>
          </a:p>
        </p:txBody>
      </p:sp>
      <p:sp>
        <p:nvSpPr>
          <p:cNvPr id="13" name="TextBox 12"/>
          <p:cNvSpPr txBox="1"/>
          <p:nvPr/>
        </p:nvSpPr>
        <p:spPr>
          <a:xfrm>
            <a:off x="1905000" y="3828018"/>
            <a:ext cx="1584317" cy="369332"/>
          </a:xfrm>
          <a:prstGeom prst="rect">
            <a:avLst/>
          </a:prstGeom>
          <a:noFill/>
        </p:spPr>
        <p:txBody>
          <a:bodyPr wrap="square" rtlCol="0">
            <a:spAutoFit/>
          </a:bodyPr>
          <a:lstStyle/>
          <a:p>
            <a:r>
              <a:rPr lang="en-US" dirty="0" smtClean="0"/>
              <a:t>Flannel </a:t>
            </a:r>
            <a:endParaRPr lang="en-US" dirty="0"/>
          </a:p>
        </p:txBody>
      </p:sp>
      <p:sp>
        <p:nvSpPr>
          <p:cNvPr id="14" name="TextBox 13"/>
          <p:cNvSpPr txBox="1"/>
          <p:nvPr/>
        </p:nvSpPr>
        <p:spPr>
          <a:xfrm rot="16200000">
            <a:off x="2240768" y="3209151"/>
            <a:ext cx="2127766" cy="369332"/>
          </a:xfrm>
          <a:prstGeom prst="rect">
            <a:avLst/>
          </a:prstGeom>
          <a:noFill/>
        </p:spPr>
        <p:txBody>
          <a:bodyPr wrap="square" rtlCol="0">
            <a:spAutoFit/>
          </a:bodyPr>
          <a:lstStyle/>
          <a:p>
            <a:r>
              <a:rPr lang="en-US" dirty="0" smtClean="0"/>
              <a:t>High wasted pants</a:t>
            </a:r>
            <a:endParaRPr lang="en-US" dirty="0"/>
          </a:p>
        </p:txBody>
      </p:sp>
      <p:sp>
        <p:nvSpPr>
          <p:cNvPr id="15" name="TextBox 14"/>
          <p:cNvSpPr txBox="1"/>
          <p:nvPr/>
        </p:nvSpPr>
        <p:spPr>
          <a:xfrm>
            <a:off x="4947812" y="3366353"/>
            <a:ext cx="1376788" cy="923330"/>
          </a:xfrm>
          <a:prstGeom prst="rect">
            <a:avLst/>
          </a:prstGeom>
          <a:noFill/>
        </p:spPr>
        <p:txBody>
          <a:bodyPr wrap="square" rtlCol="0">
            <a:spAutoFit/>
          </a:bodyPr>
          <a:lstStyle/>
          <a:p>
            <a:r>
              <a:rPr lang="en-US" dirty="0" smtClean="0"/>
              <a:t>Floral dress &amp; </a:t>
            </a:r>
          </a:p>
          <a:p>
            <a:r>
              <a:rPr lang="en-US" dirty="0" smtClean="0"/>
              <a:t>clogs</a:t>
            </a:r>
            <a:endParaRPr lang="en-US" dirty="0"/>
          </a:p>
        </p:txBody>
      </p:sp>
      <p:sp>
        <p:nvSpPr>
          <p:cNvPr id="16" name="TextBox 15"/>
          <p:cNvSpPr txBox="1"/>
          <p:nvPr/>
        </p:nvSpPr>
        <p:spPr>
          <a:xfrm>
            <a:off x="6172200" y="2329933"/>
            <a:ext cx="2057400" cy="369332"/>
          </a:xfrm>
          <a:prstGeom prst="rect">
            <a:avLst/>
          </a:prstGeom>
          <a:noFill/>
        </p:spPr>
        <p:txBody>
          <a:bodyPr wrap="square" rtlCol="0">
            <a:spAutoFit/>
          </a:bodyPr>
          <a:lstStyle/>
          <a:p>
            <a:r>
              <a:rPr lang="en-US" dirty="0" smtClean="0"/>
              <a:t>Doc Martins</a:t>
            </a:r>
            <a:endParaRPr lang="en-US" dirty="0"/>
          </a:p>
        </p:txBody>
      </p:sp>
      <p:sp>
        <p:nvSpPr>
          <p:cNvPr id="17" name="TextBox 16"/>
          <p:cNvSpPr txBox="1"/>
          <p:nvPr/>
        </p:nvSpPr>
        <p:spPr>
          <a:xfrm rot="16200000">
            <a:off x="6652851" y="5395551"/>
            <a:ext cx="1705697" cy="381000"/>
          </a:xfrm>
          <a:prstGeom prst="rect">
            <a:avLst/>
          </a:prstGeom>
          <a:noFill/>
        </p:spPr>
        <p:txBody>
          <a:bodyPr wrap="square" rtlCol="0">
            <a:spAutoFit/>
          </a:bodyPr>
          <a:lstStyle/>
          <a:p>
            <a:r>
              <a:rPr lang="en-US" dirty="0" smtClean="0"/>
              <a:t>Fanny packs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54661"/>
            <a:ext cx="8229600" cy="2438400"/>
          </a:xfrm>
        </p:spPr>
        <p:txBody>
          <a:bodyPr>
            <a:normAutofit/>
          </a:bodyPr>
          <a:lstStyle/>
          <a:p>
            <a:pPr lvl="0" algn="ctr">
              <a:buNone/>
            </a:pPr>
            <a:r>
              <a:rPr lang="en-US" sz="3000" dirty="0" smtClean="0"/>
              <a:t>“Its </a:t>
            </a:r>
            <a:r>
              <a:rPr lang="en-US" sz="3000" dirty="0"/>
              <a:t>impetus was the philosophy of Humanism, which strove to resurrect and emulate the literature and art of the ancient Greeks and Romans</a:t>
            </a:r>
            <a:r>
              <a:rPr lang="en-US" sz="3000" dirty="0" smtClean="0"/>
              <a:t>.” – N. Haughton</a:t>
            </a:r>
          </a:p>
          <a:p>
            <a:pPr lvl="0" algn="ctr">
              <a:buNone/>
            </a:pPr>
            <a:endParaRPr lang="en-US" dirty="0" smtClean="0"/>
          </a:p>
          <a:p>
            <a:pPr algn="ctr"/>
            <a:endParaRPr lang="en-US" dirty="0"/>
          </a:p>
        </p:txBody>
      </p:sp>
      <p:pic>
        <p:nvPicPr>
          <p:cNvPr id="4" name="Picture 3" descr="greek-woman-hair-style.jpg"/>
          <p:cNvPicPr>
            <a:picLocks noChangeAspect="1"/>
          </p:cNvPicPr>
          <p:nvPr/>
        </p:nvPicPr>
        <p:blipFill>
          <a:blip r:embed="rId2"/>
          <a:stretch>
            <a:fillRect/>
          </a:stretch>
        </p:blipFill>
        <p:spPr>
          <a:xfrm>
            <a:off x="457200" y="304800"/>
            <a:ext cx="3767430" cy="3810000"/>
          </a:xfrm>
          <a:prstGeom prst="rect">
            <a:avLst/>
          </a:prstGeom>
        </p:spPr>
      </p:pic>
      <p:pic>
        <p:nvPicPr>
          <p:cNvPr id="5" name="Picture 4" descr="fayum6.jpg"/>
          <p:cNvPicPr>
            <a:picLocks noChangeAspect="1"/>
          </p:cNvPicPr>
          <p:nvPr/>
        </p:nvPicPr>
        <p:blipFill>
          <a:blip r:embed="rId3"/>
          <a:stretch>
            <a:fillRect/>
          </a:stretch>
        </p:blipFill>
        <p:spPr>
          <a:xfrm>
            <a:off x="5410200" y="304800"/>
            <a:ext cx="2866571" cy="38100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Kidada-Jones-Aaliyah-Kate-Hudson-Tommy-Hilfiger-2.jpg"/>
          <p:cNvPicPr>
            <a:picLocks noChangeAspect="1"/>
          </p:cNvPicPr>
          <p:nvPr/>
        </p:nvPicPr>
        <p:blipFill>
          <a:blip r:embed="rId2"/>
          <a:stretch>
            <a:fillRect/>
          </a:stretch>
        </p:blipFill>
        <p:spPr>
          <a:xfrm>
            <a:off x="311130" y="204787"/>
            <a:ext cx="3974124" cy="2690813"/>
          </a:xfrm>
          <a:prstGeom prst="rect">
            <a:avLst/>
          </a:prstGeom>
        </p:spPr>
      </p:pic>
      <p:pic>
        <p:nvPicPr>
          <p:cNvPr id="6" name="Picture 5" descr="Colored_Fox_Fur_Tails_410.jpg"/>
          <p:cNvPicPr>
            <a:picLocks noChangeAspect="1"/>
          </p:cNvPicPr>
          <p:nvPr/>
        </p:nvPicPr>
        <p:blipFill>
          <a:blip r:embed="rId3"/>
          <a:stretch>
            <a:fillRect/>
          </a:stretch>
        </p:blipFill>
        <p:spPr>
          <a:xfrm>
            <a:off x="2667000" y="4437787"/>
            <a:ext cx="1763486" cy="2209800"/>
          </a:xfrm>
          <a:prstGeom prst="rect">
            <a:avLst/>
          </a:prstGeom>
        </p:spPr>
      </p:pic>
      <p:pic>
        <p:nvPicPr>
          <p:cNvPr id="8" name="Picture 7" descr="akademiks-girls-acid-wash-studded-vest-7-16-outerwear-9595670.jpeg"/>
          <p:cNvPicPr>
            <a:picLocks noChangeAspect="1"/>
          </p:cNvPicPr>
          <p:nvPr/>
        </p:nvPicPr>
        <p:blipFill>
          <a:blip r:embed="rId4"/>
          <a:stretch>
            <a:fillRect/>
          </a:stretch>
        </p:blipFill>
        <p:spPr>
          <a:xfrm>
            <a:off x="311131" y="3263900"/>
            <a:ext cx="1822470" cy="2278787"/>
          </a:xfrm>
          <a:prstGeom prst="rect">
            <a:avLst/>
          </a:prstGeom>
        </p:spPr>
      </p:pic>
      <p:sp>
        <p:nvSpPr>
          <p:cNvPr id="9" name="TextBox 8"/>
          <p:cNvSpPr txBox="1"/>
          <p:nvPr/>
        </p:nvSpPr>
        <p:spPr>
          <a:xfrm>
            <a:off x="4800600" y="381000"/>
            <a:ext cx="4114800" cy="4185762"/>
          </a:xfrm>
          <a:prstGeom prst="rect">
            <a:avLst/>
          </a:prstGeom>
          <a:noFill/>
        </p:spPr>
        <p:txBody>
          <a:bodyPr wrap="square" rtlCol="0">
            <a:spAutoFit/>
          </a:bodyPr>
          <a:lstStyle/>
          <a:p>
            <a:r>
              <a:rPr lang="en-US" sz="3800" dirty="0" smtClean="0"/>
              <a:t>This decade was a mixture many different trends from grunge pocket chains to Birkenstock sandals. </a:t>
            </a:r>
            <a:endParaRPr lang="en-US" sz="38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90s-fashions1.jpg"/>
          <p:cNvPicPr>
            <a:picLocks noChangeAspect="1"/>
          </p:cNvPicPr>
          <p:nvPr/>
        </p:nvPicPr>
        <p:blipFill>
          <a:blip r:embed="rId2"/>
          <a:stretch>
            <a:fillRect/>
          </a:stretch>
        </p:blipFill>
        <p:spPr>
          <a:xfrm>
            <a:off x="304800" y="0"/>
            <a:ext cx="2234014" cy="1752600"/>
          </a:xfrm>
          <a:prstGeom prst="rect">
            <a:avLst/>
          </a:prstGeom>
        </p:spPr>
      </p:pic>
      <p:pic>
        <p:nvPicPr>
          <p:cNvPr id="6" name="Picture 5" descr="cheap-birkenstock-sandals.jpg"/>
          <p:cNvPicPr>
            <a:picLocks noChangeAspect="1"/>
          </p:cNvPicPr>
          <p:nvPr/>
        </p:nvPicPr>
        <p:blipFill>
          <a:blip r:embed="rId3"/>
          <a:stretch>
            <a:fillRect/>
          </a:stretch>
        </p:blipFill>
        <p:spPr>
          <a:xfrm>
            <a:off x="6324600" y="4851400"/>
            <a:ext cx="2615014" cy="1961261"/>
          </a:xfrm>
          <a:prstGeom prst="rect">
            <a:avLst/>
          </a:prstGeom>
        </p:spPr>
      </p:pic>
      <p:pic>
        <p:nvPicPr>
          <p:cNvPr id="7" name="Picture 6" descr="images-1.jpeg"/>
          <p:cNvPicPr>
            <a:picLocks noChangeAspect="1"/>
          </p:cNvPicPr>
          <p:nvPr/>
        </p:nvPicPr>
        <p:blipFill>
          <a:blip r:embed="rId4"/>
          <a:stretch>
            <a:fillRect/>
          </a:stretch>
        </p:blipFill>
        <p:spPr>
          <a:xfrm>
            <a:off x="6771804" y="0"/>
            <a:ext cx="1863010" cy="2368550"/>
          </a:xfrm>
          <a:prstGeom prst="rect">
            <a:avLst/>
          </a:prstGeom>
        </p:spPr>
      </p:pic>
      <p:pic>
        <p:nvPicPr>
          <p:cNvPr id="8" name="Picture 7" descr="knicks.jpg"/>
          <p:cNvPicPr>
            <a:picLocks noChangeAspect="1"/>
          </p:cNvPicPr>
          <p:nvPr/>
        </p:nvPicPr>
        <p:blipFill>
          <a:blip r:embed="rId5"/>
          <a:stretch>
            <a:fillRect/>
          </a:stretch>
        </p:blipFill>
        <p:spPr>
          <a:xfrm>
            <a:off x="3556000" y="631571"/>
            <a:ext cx="2463800" cy="2242058"/>
          </a:xfrm>
          <a:prstGeom prst="rect">
            <a:avLst/>
          </a:prstGeom>
        </p:spPr>
      </p:pic>
      <p:pic>
        <p:nvPicPr>
          <p:cNvPr id="9" name="Picture 8" descr="3966510186_3008822cf9.jpg"/>
          <p:cNvPicPr>
            <a:picLocks noChangeAspect="1"/>
          </p:cNvPicPr>
          <p:nvPr/>
        </p:nvPicPr>
        <p:blipFill>
          <a:blip r:embed="rId6"/>
          <a:stretch>
            <a:fillRect/>
          </a:stretch>
        </p:blipFill>
        <p:spPr>
          <a:xfrm>
            <a:off x="541155" y="1981200"/>
            <a:ext cx="1997659" cy="2870200"/>
          </a:xfrm>
          <a:prstGeom prst="rect">
            <a:avLst/>
          </a:prstGeom>
        </p:spPr>
      </p:pic>
      <p:pic>
        <p:nvPicPr>
          <p:cNvPr id="10" name="Picture 9" descr="Clueless1.jpg"/>
          <p:cNvPicPr>
            <a:picLocks noChangeAspect="1"/>
          </p:cNvPicPr>
          <p:nvPr/>
        </p:nvPicPr>
        <p:blipFill>
          <a:blip r:embed="rId7"/>
          <a:stretch>
            <a:fillRect/>
          </a:stretch>
        </p:blipFill>
        <p:spPr>
          <a:xfrm>
            <a:off x="3779655" y="3207638"/>
            <a:ext cx="2132267" cy="2311400"/>
          </a:xfrm>
          <a:prstGeom prst="rect">
            <a:avLst/>
          </a:prstGeom>
        </p:spPr>
      </p:pic>
      <p:pic>
        <p:nvPicPr>
          <p:cNvPr id="11" name="Picture 10" descr="rexfeatures_293881i.jpg"/>
          <p:cNvPicPr>
            <a:picLocks noChangeAspect="1"/>
          </p:cNvPicPr>
          <p:nvPr/>
        </p:nvPicPr>
        <p:blipFill>
          <a:blip r:embed="rId8"/>
          <a:stretch>
            <a:fillRect/>
          </a:stretch>
        </p:blipFill>
        <p:spPr>
          <a:xfrm>
            <a:off x="541155" y="5039895"/>
            <a:ext cx="3238500" cy="1818105"/>
          </a:xfrm>
          <a:prstGeom prst="rect">
            <a:avLst/>
          </a:prstGeom>
        </p:spPr>
      </p:pic>
      <p:pic>
        <p:nvPicPr>
          <p:cNvPr id="12" name="Picture 11" descr="cc28_35.jpg"/>
          <p:cNvPicPr>
            <a:picLocks noChangeAspect="1"/>
          </p:cNvPicPr>
          <p:nvPr/>
        </p:nvPicPr>
        <p:blipFill>
          <a:blip r:embed="rId9"/>
          <a:stretch>
            <a:fillRect/>
          </a:stretch>
        </p:blipFill>
        <p:spPr>
          <a:xfrm>
            <a:off x="6729814" y="2873629"/>
            <a:ext cx="1905000" cy="142875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7400" dirty="0" smtClean="0">
                <a:solidFill>
                  <a:schemeClr val="accent5">
                    <a:lumMod val="75000"/>
                  </a:schemeClr>
                </a:solidFill>
              </a:rPr>
              <a:t>2000’s</a:t>
            </a:r>
            <a:endParaRPr lang="en-US" sz="7400" dirty="0">
              <a:solidFill>
                <a:schemeClr val="accent5">
                  <a:lumMod val="75000"/>
                </a:schemeClr>
              </a:solidFill>
            </a:endParaRPr>
          </a:p>
        </p:txBody>
      </p:sp>
      <p:pic>
        <p:nvPicPr>
          <p:cNvPr id="4" name="Picture 3" descr="images1279317_anorexic fake - skinny model colette perfect.jpg"/>
          <p:cNvPicPr>
            <a:picLocks noChangeAspect="1"/>
          </p:cNvPicPr>
          <p:nvPr/>
        </p:nvPicPr>
        <p:blipFill>
          <a:blip r:embed="rId2"/>
          <a:stretch>
            <a:fillRect/>
          </a:stretch>
        </p:blipFill>
        <p:spPr>
          <a:xfrm>
            <a:off x="304800" y="1143000"/>
            <a:ext cx="3429000" cy="2736850"/>
          </a:xfrm>
          <a:prstGeom prst="rect">
            <a:avLst/>
          </a:prstGeom>
        </p:spPr>
      </p:pic>
      <p:pic>
        <p:nvPicPr>
          <p:cNvPr id="7" name="Picture 6" descr="30baggy600.1.jpg"/>
          <p:cNvPicPr>
            <a:picLocks noChangeAspect="1"/>
          </p:cNvPicPr>
          <p:nvPr/>
        </p:nvPicPr>
        <p:blipFill>
          <a:blip r:embed="rId3"/>
          <a:srcRect l="14865" r="31081"/>
          <a:stretch>
            <a:fillRect/>
          </a:stretch>
        </p:blipFill>
        <p:spPr>
          <a:xfrm>
            <a:off x="5638800" y="5049133"/>
            <a:ext cx="1812324" cy="1676400"/>
          </a:xfrm>
          <a:prstGeom prst="rect">
            <a:avLst/>
          </a:prstGeom>
        </p:spPr>
      </p:pic>
      <p:pic>
        <p:nvPicPr>
          <p:cNvPr id="8" name="Picture 7" descr="article-0-02B26633000005DC-510_468x431.jpg"/>
          <p:cNvPicPr>
            <a:picLocks noChangeAspect="1"/>
          </p:cNvPicPr>
          <p:nvPr/>
        </p:nvPicPr>
        <p:blipFill>
          <a:blip r:embed="rId4"/>
          <a:stretch>
            <a:fillRect/>
          </a:stretch>
        </p:blipFill>
        <p:spPr>
          <a:xfrm>
            <a:off x="304800" y="4147433"/>
            <a:ext cx="2799422" cy="2578100"/>
          </a:xfrm>
          <a:prstGeom prst="rect">
            <a:avLst/>
          </a:prstGeom>
        </p:spPr>
      </p:pic>
      <p:sp>
        <p:nvSpPr>
          <p:cNvPr id="11" name="TextBox 10"/>
          <p:cNvSpPr txBox="1"/>
          <p:nvPr/>
        </p:nvSpPr>
        <p:spPr>
          <a:xfrm>
            <a:off x="3886200" y="1143000"/>
            <a:ext cx="5257800" cy="4293483"/>
          </a:xfrm>
          <a:prstGeom prst="rect">
            <a:avLst/>
          </a:prstGeom>
          <a:noFill/>
        </p:spPr>
        <p:txBody>
          <a:bodyPr wrap="square" rtlCol="0">
            <a:spAutoFit/>
          </a:bodyPr>
          <a:lstStyle/>
          <a:p>
            <a:r>
              <a:rPr lang="en-US" sz="2100" dirty="0" smtClean="0"/>
              <a:t>The early 21</a:t>
            </a:r>
            <a:r>
              <a:rPr lang="en-US" sz="2100" baseline="30000" dirty="0" smtClean="0"/>
              <a:t>st</a:t>
            </a:r>
            <a:r>
              <a:rPr lang="en-US" sz="2100" dirty="0" smtClean="0"/>
              <a:t> century is a mess of chic simple designs with cheap trends. Models on the runway have shrunk to abnormal sizes and purses have grown to ridiculous proportions. Although there is no staple outfit which could completely summarize the early 2000’s, this era was and still is a time of individuality. For the first time people are controlling the trends and there are many different popular looks at one time. In the fast paced life, there is barely time to keep up and by the time one fad is popular and new one is ready to make its mark on society. </a:t>
            </a:r>
            <a:endParaRPr lang="en-US" sz="21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juicy_couture_velour_tracksuits.jpg"/>
          <p:cNvPicPr>
            <a:picLocks noChangeAspect="1"/>
          </p:cNvPicPr>
          <p:nvPr/>
        </p:nvPicPr>
        <p:blipFill>
          <a:blip r:embed="rId2"/>
          <a:stretch>
            <a:fillRect/>
          </a:stretch>
        </p:blipFill>
        <p:spPr>
          <a:xfrm>
            <a:off x="3746500" y="2861733"/>
            <a:ext cx="2247900" cy="3996267"/>
          </a:xfrm>
          <a:prstGeom prst="rect">
            <a:avLst/>
          </a:prstGeom>
        </p:spPr>
      </p:pic>
      <p:pic>
        <p:nvPicPr>
          <p:cNvPr id="5" name="Picture 4" descr="images-2.jpeg"/>
          <p:cNvPicPr>
            <a:picLocks noChangeAspect="1"/>
          </p:cNvPicPr>
          <p:nvPr/>
        </p:nvPicPr>
        <p:blipFill>
          <a:blip r:embed="rId3"/>
          <a:stretch>
            <a:fillRect/>
          </a:stretch>
        </p:blipFill>
        <p:spPr>
          <a:xfrm>
            <a:off x="1295399" y="2538436"/>
            <a:ext cx="2298171" cy="1881164"/>
          </a:xfrm>
          <a:prstGeom prst="rect">
            <a:avLst/>
          </a:prstGeom>
        </p:spPr>
      </p:pic>
      <p:pic>
        <p:nvPicPr>
          <p:cNvPr id="6" name="Picture 5" descr="4166611.jpg"/>
          <p:cNvPicPr>
            <a:picLocks noChangeAspect="1"/>
          </p:cNvPicPr>
          <p:nvPr/>
        </p:nvPicPr>
        <p:blipFill>
          <a:blip r:embed="rId4"/>
          <a:stretch>
            <a:fillRect/>
          </a:stretch>
        </p:blipFill>
        <p:spPr>
          <a:xfrm>
            <a:off x="1840971" y="4572000"/>
            <a:ext cx="1752600" cy="1752600"/>
          </a:xfrm>
          <a:prstGeom prst="rect">
            <a:avLst/>
          </a:prstGeom>
        </p:spPr>
      </p:pic>
      <p:pic>
        <p:nvPicPr>
          <p:cNvPr id="7" name="Picture 6" descr="505926493_c23ef3202f.jpg"/>
          <p:cNvPicPr>
            <a:picLocks noChangeAspect="1"/>
          </p:cNvPicPr>
          <p:nvPr/>
        </p:nvPicPr>
        <p:blipFill>
          <a:blip r:embed="rId5"/>
          <a:stretch>
            <a:fillRect/>
          </a:stretch>
        </p:blipFill>
        <p:spPr>
          <a:xfrm>
            <a:off x="6397978" y="274638"/>
            <a:ext cx="2698044" cy="2023533"/>
          </a:xfrm>
          <a:prstGeom prst="rect">
            <a:avLst/>
          </a:prstGeom>
        </p:spPr>
      </p:pic>
      <p:pic>
        <p:nvPicPr>
          <p:cNvPr id="8" name="Picture 7" descr="wpid-MaryKate-amp-Ashley-Olsen-Big-Bags-amp-Oversized-Sunglasses-on-Ellen.jpg"/>
          <p:cNvPicPr>
            <a:picLocks noChangeAspect="1"/>
          </p:cNvPicPr>
          <p:nvPr/>
        </p:nvPicPr>
        <p:blipFill>
          <a:blip r:embed="rId6"/>
          <a:stretch>
            <a:fillRect/>
          </a:stretch>
        </p:blipFill>
        <p:spPr>
          <a:xfrm>
            <a:off x="3593571" y="12170"/>
            <a:ext cx="2654829" cy="2654829"/>
          </a:xfrm>
          <a:prstGeom prst="rect">
            <a:avLst/>
          </a:prstGeom>
        </p:spPr>
      </p:pic>
      <p:pic>
        <p:nvPicPr>
          <p:cNvPr id="9" name="Picture 8" descr="One-Shoulder-Dress-Trend.jpg"/>
          <p:cNvPicPr>
            <a:picLocks noChangeAspect="1"/>
          </p:cNvPicPr>
          <p:nvPr/>
        </p:nvPicPr>
        <p:blipFill>
          <a:blip r:embed="rId7"/>
          <a:stretch>
            <a:fillRect/>
          </a:stretch>
        </p:blipFill>
        <p:spPr>
          <a:xfrm>
            <a:off x="6397978" y="2471473"/>
            <a:ext cx="2464972" cy="4386528"/>
          </a:xfrm>
          <a:prstGeom prst="rect">
            <a:avLst/>
          </a:prstGeom>
        </p:spPr>
      </p:pic>
      <p:pic>
        <p:nvPicPr>
          <p:cNvPr id="10" name="Picture 9" descr="rachel-zoe-scary-skinny-3.jpg"/>
          <p:cNvPicPr>
            <a:picLocks noChangeAspect="1"/>
          </p:cNvPicPr>
          <p:nvPr/>
        </p:nvPicPr>
        <p:blipFill>
          <a:blip r:embed="rId8"/>
          <a:stretch>
            <a:fillRect/>
          </a:stretch>
        </p:blipFill>
        <p:spPr>
          <a:xfrm>
            <a:off x="152400" y="4419600"/>
            <a:ext cx="1465385" cy="2286001"/>
          </a:xfrm>
          <a:prstGeom prst="rect">
            <a:avLst/>
          </a:prstGeom>
        </p:spPr>
      </p:pic>
      <p:pic>
        <p:nvPicPr>
          <p:cNvPr id="13" name="Picture 12" descr="normal_outinnyc_034.jpg"/>
          <p:cNvPicPr>
            <a:picLocks noChangeAspect="1"/>
          </p:cNvPicPr>
          <p:nvPr/>
        </p:nvPicPr>
        <p:blipFill>
          <a:blip r:embed="rId9"/>
          <a:stretch>
            <a:fillRect/>
          </a:stretch>
        </p:blipFill>
        <p:spPr>
          <a:xfrm>
            <a:off x="164508" y="274638"/>
            <a:ext cx="1453277" cy="284956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8229600" cy="4343400"/>
          </a:xfrm>
        </p:spPr>
        <p:txBody>
          <a:bodyPr anchor="ctr">
            <a:normAutofit lnSpcReduction="10000"/>
          </a:bodyPr>
          <a:lstStyle/>
          <a:p>
            <a:pPr algn="ctr">
              <a:buNone/>
            </a:pPr>
            <a:r>
              <a:rPr lang="en-US" dirty="0" smtClean="0"/>
              <a:t>“Especially in England, cosmetics were generally mistrusted as sorcery designed to trick helpless men. In essence, Renaissance women faced the same challenges that we do today - they had to look like their beauty was effortless. Unfortunately, to achieve effortless beauty, women had to absorb more toxic ingredients than the average lab rat.” </a:t>
            </a:r>
          </a:p>
          <a:p>
            <a:pPr algn="ctr">
              <a:buNone/>
            </a:pPr>
            <a:r>
              <a:rPr lang="en-US" dirty="0" smtClean="0"/>
              <a:t>– C. </a:t>
            </a:r>
            <a:r>
              <a:rPr lang="en-US" dirty="0" err="1" smtClean="0"/>
              <a:t>Beccia</a:t>
            </a: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cap="all" dirty="0" smtClean="0"/>
              <a:t>Pale Skin</a:t>
            </a:r>
            <a:endParaRPr lang="en-US" sz="6000" cap="all" dirty="0"/>
          </a:p>
        </p:txBody>
      </p:sp>
      <p:pic>
        <p:nvPicPr>
          <p:cNvPr id="4" name="Content Placeholder 3" descr="mm13.jpg"/>
          <p:cNvPicPr>
            <a:picLocks noGrp="1" noChangeAspect="1"/>
          </p:cNvPicPr>
          <p:nvPr>
            <p:ph idx="1"/>
          </p:nvPr>
        </p:nvPicPr>
        <p:blipFill>
          <a:blip r:embed="rId2"/>
          <a:srcRect l="-14374" r="-14374"/>
          <a:stretch>
            <a:fillRect/>
          </a:stretch>
        </p:blipFill>
        <p:spPr>
          <a:xfrm>
            <a:off x="-685800" y="1417638"/>
            <a:ext cx="6012716" cy="3306762"/>
          </a:xfrm>
        </p:spPr>
      </p:pic>
      <p:pic>
        <p:nvPicPr>
          <p:cNvPr id="5" name="Picture 4" descr="renaissance.jpg"/>
          <p:cNvPicPr>
            <a:picLocks noChangeAspect="1"/>
          </p:cNvPicPr>
          <p:nvPr/>
        </p:nvPicPr>
        <p:blipFill>
          <a:blip r:embed="rId3"/>
          <a:stretch>
            <a:fillRect/>
          </a:stretch>
        </p:blipFill>
        <p:spPr>
          <a:xfrm>
            <a:off x="4633988" y="1417638"/>
            <a:ext cx="4510012" cy="5440362"/>
          </a:xfrm>
          <a:prstGeom prst="rect">
            <a:avLst/>
          </a:prstGeom>
        </p:spPr>
      </p:pic>
      <p:pic>
        <p:nvPicPr>
          <p:cNvPr id="6" name="Picture 5" descr="AV002736.jpg"/>
          <p:cNvPicPr>
            <a:picLocks noChangeAspect="1"/>
          </p:cNvPicPr>
          <p:nvPr/>
        </p:nvPicPr>
        <p:blipFill>
          <a:blip r:embed="rId4"/>
          <a:stretch>
            <a:fillRect/>
          </a:stretch>
        </p:blipFill>
        <p:spPr>
          <a:xfrm>
            <a:off x="0" y="4389120"/>
            <a:ext cx="1995678" cy="2468880"/>
          </a:xfrm>
          <a:prstGeom prst="rect">
            <a:avLst/>
          </a:prstGeom>
        </p:spPr>
      </p:pic>
      <p:pic>
        <p:nvPicPr>
          <p:cNvPr id="7" name="Picture 6" descr="DE004006.jpg"/>
          <p:cNvPicPr>
            <a:picLocks noChangeAspect="1"/>
          </p:cNvPicPr>
          <p:nvPr/>
        </p:nvPicPr>
        <p:blipFill>
          <a:blip r:embed="rId5"/>
          <a:srcRect l="2405" t="7813" b="7812"/>
          <a:stretch>
            <a:fillRect/>
          </a:stretch>
        </p:blipFill>
        <p:spPr>
          <a:xfrm>
            <a:off x="1995678" y="4389120"/>
            <a:ext cx="2638310" cy="246888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cap="all" dirty="0" smtClean="0"/>
              <a:t>Over plucked eyebrows </a:t>
            </a:r>
            <a:endParaRPr lang="en-US" sz="5400" cap="all" dirty="0"/>
          </a:p>
        </p:txBody>
      </p:sp>
      <p:pic>
        <p:nvPicPr>
          <p:cNvPr id="5" name="Picture 4" descr="renaissance-beauty.jpg"/>
          <p:cNvPicPr>
            <a:picLocks noChangeAspect="1"/>
          </p:cNvPicPr>
          <p:nvPr/>
        </p:nvPicPr>
        <p:blipFill>
          <a:blip r:embed="rId2"/>
          <a:stretch>
            <a:fillRect/>
          </a:stretch>
        </p:blipFill>
        <p:spPr>
          <a:xfrm>
            <a:off x="3200400" y="3545998"/>
            <a:ext cx="3312002" cy="3312002"/>
          </a:xfrm>
          <a:prstGeom prst="rect">
            <a:avLst/>
          </a:prstGeom>
        </p:spPr>
      </p:pic>
      <p:pic>
        <p:nvPicPr>
          <p:cNvPr id="6" name="Picture 5" descr="piero_sforza.jpg"/>
          <p:cNvPicPr>
            <a:picLocks noChangeAspect="1"/>
          </p:cNvPicPr>
          <p:nvPr/>
        </p:nvPicPr>
        <p:blipFill>
          <a:blip r:embed="rId3"/>
          <a:stretch>
            <a:fillRect/>
          </a:stretch>
        </p:blipFill>
        <p:spPr>
          <a:xfrm>
            <a:off x="6031606" y="1676400"/>
            <a:ext cx="3112394" cy="4419600"/>
          </a:xfrm>
          <a:prstGeom prst="rect">
            <a:avLst/>
          </a:prstGeom>
        </p:spPr>
      </p:pic>
      <p:pic>
        <p:nvPicPr>
          <p:cNvPr id="4" name="Picture 3" descr="ginevra.jpg"/>
          <p:cNvPicPr>
            <a:picLocks noChangeAspect="1"/>
          </p:cNvPicPr>
          <p:nvPr/>
        </p:nvPicPr>
        <p:blipFill>
          <a:blip r:embed="rId4"/>
          <a:stretch>
            <a:fillRect/>
          </a:stretch>
        </p:blipFill>
        <p:spPr>
          <a:xfrm>
            <a:off x="-1" y="1397000"/>
            <a:ext cx="4003199" cy="42418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3581400"/>
          </a:xfrm>
        </p:spPr>
        <p:txBody>
          <a:bodyPr anchor="ctr"/>
          <a:lstStyle/>
          <a:p>
            <a:pPr algn="ctr">
              <a:buNone/>
            </a:pPr>
            <a:r>
              <a:rPr lang="en-US" dirty="0" smtClean="0"/>
              <a:t>	If we examine pieces of art work from the Renaissance period the beauty trends of the era are obvious to find…</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800" dirty="0">
                <a:solidFill>
                  <a:srgbClr val="B20062"/>
                </a:solidFill>
              </a:rPr>
              <a:t>Leonardo </a:t>
            </a:r>
            <a:r>
              <a:rPr lang="en-US" sz="4800" dirty="0" err="1">
                <a:solidFill>
                  <a:srgbClr val="B20062"/>
                </a:solidFill>
              </a:rPr>
              <a:t>da</a:t>
            </a:r>
            <a:r>
              <a:rPr lang="en-US" sz="4800" dirty="0">
                <a:solidFill>
                  <a:srgbClr val="B20062"/>
                </a:solidFill>
              </a:rPr>
              <a:t> </a:t>
            </a:r>
            <a:r>
              <a:rPr lang="en-US" sz="4800" dirty="0" smtClean="0">
                <a:solidFill>
                  <a:srgbClr val="B20062"/>
                </a:solidFill>
              </a:rPr>
              <a:t>Vinci’s Mona Lisa</a:t>
            </a:r>
            <a:endParaRPr lang="en-US" sz="4800" dirty="0">
              <a:solidFill>
                <a:srgbClr val="B20062"/>
              </a:solidFill>
            </a:endParaRPr>
          </a:p>
        </p:txBody>
      </p:sp>
      <p:pic>
        <p:nvPicPr>
          <p:cNvPr id="6" name="Picture 5" descr="monalisa.jpg"/>
          <p:cNvPicPr>
            <a:picLocks noChangeAspect="1"/>
          </p:cNvPicPr>
          <p:nvPr/>
        </p:nvPicPr>
        <p:blipFill>
          <a:blip r:embed="rId2"/>
          <a:stretch>
            <a:fillRect/>
          </a:stretch>
        </p:blipFill>
        <p:spPr>
          <a:xfrm>
            <a:off x="2667000" y="935320"/>
            <a:ext cx="3810000" cy="5922679"/>
          </a:xfrm>
          <a:prstGeom prst="rect">
            <a:avLst/>
          </a:prstGeom>
        </p:spPr>
      </p:pic>
      <p:sp>
        <p:nvSpPr>
          <p:cNvPr id="7" name="TextBox 6"/>
          <p:cNvSpPr txBox="1"/>
          <p:nvPr/>
        </p:nvSpPr>
        <p:spPr>
          <a:xfrm>
            <a:off x="7010400" y="2514600"/>
            <a:ext cx="1143000" cy="646331"/>
          </a:xfrm>
          <a:prstGeom prst="rect">
            <a:avLst/>
          </a:prstGeom>
          <a:noFill/>
        </p:spPr>
        <p:txBody>
          <a:bodyPr wrap="square" rtlCol="0">
            <a:spAutoFit/>
          </a:bodyPr>
          <a:lstStyle/>
          <a:p>
            <a:r>
              <a:rPr lang="en-US" dirty="0" smtClean="0"/>
              <a:t>Thin eyebrows</a:t>
            </a:r>
            <a:endParaRPr lang="en-US" dirty="0"/>
          </a:p>
        </p:txBody>
      </p:sp>
      <p:sp>
        <p:nvSpPr>
          <p:cNvPr id="8" name="TextBox 7"/>
          <p:cNvSpPr txBox="1"/>
          <p:nvPr/>
        </p:nvSpPr>
        <p:spPr>
          <a:xfrm>
            <a:off x="609600" y="1327666"/>
            <a:ext cx="1066800" cy="646331"/>
          </a:xfrm>
          <a:prstGeom prst="rect">
            <a:avLst/>
          </a:prstGeom>
          <a:noFill/>
        </p:spPr>
        <p:txBody>
          <a:bodyPr wrap="square" rtlCol="0" anchor="ctr">
            <a:spAutoFit/>
          </a:bodyPr>
          <a:lstStyle/>
          <a:p>
            <a:pPr algn="ctr"/>
            <a:r>
              <a:rPr lang="en-US" dirty="0" smtClean="0"/>
              <a:t>High hair line</a:t>
            </a:r>
            <a:endParaRPr lang="en-US" dirty="0"/>
          </a:p>
        </p:txBody>
      </p:sp>
      <p:sp>
        <p:nvSpPr>
          <p:cNvPr id="9" name="TextBox 8"/>
          <p:cNvSpPr txBox="1"/>
          <p:nvPr/>
        </p:nvSpPr>
        <p:spPr>
          <a:xfrm>
            <a:off x="685800" y="3345597"/>
            <a:ext cx="990600" cy="369332"/>
          </a:xfrm>
          <a:prstGeom prst="rect">
            <a:avLst/>
          </a:prstGeom>
          <a:noFill/>
        </p:spPr>
        <p:txBody>
          <a:bodyPr wrap="square" rtlCol="0">
            <a:spAutoFit/>
          </a:bodyPr>
          <a:lstStyle/>
          <a:p>
            <a:r>
              <a:rPr lang="en-US" smtClean="0"/>
              <a:t>Pale skin</a:t>
            </a:r>
            <a:endParaRPr lang="en-US" dirty="0"/>
          </a:p>
        </p:txBody>
      </p:sp>
      <p:cxnSp>
        <p:nvCxnSpPr>
          <p:cNvPr id="12" name="Straight Arrow Connector 11"/>
          <p:cNvCxnSpPr/>
          <p:nvPr/>
        </p:nvCxnSpPr>
        <p:spPr>
          <a:xfrm>
            <a:off x="1905000" y="3581400"/>
            <a:ext cx="2514600" cy="13352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rot="10800000">
            <a:off x="4876800" y="2209800"/>
            <a:ext cx="1828800"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1676400" y="1752600"/>
            <a:ext cx="2438400" cy="2213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1963</TotalTime>
  <Words>1198</Words>
  <Application>Microsoft Macintosh PowerPoint</Application>
  <PresentationFormat>On-screen Show (4:3)</PresentationFormat>
  <Paragraphs>108</Paragraphs>
  <Slides>43</Slides>
  <Notes>0</Notes>
  <HiddenSlides>0</HiddenSlides>
  <MMClips>0</MMClips>
  <ScaleCrop>false</ScaleCrop>
  <HeadingPairs>
    <vt:vector size="4" baseType="variant">
      <vt:variant>
        <vt:lpstr>Design Template</vt:lpstr>
      </vt:variant>
      <vt:variant>
        <vt:i4>1</vt:i4>
      </vt:variant>
      <vt:variant>
        <vt:lpstr>Slide Titles</vt:lpstr>
      </vt:variant>
      <vt:variant>
        <vt:i4>43</vt:i4>
      </vt:variant>
    </vt:vector>
  </HeadingPairs>
  <TitlesOfParts>
    <vt:vector size="44" baseType="lpstr">
      <vt:lpstr>Office Theme</vt:lpstr>
      <vt:lpstr>BEAUTY THROUGH THE AGES</vt:lpstr>
      <vt:lpstr>Renaissance Era</vt:lpstr>
      <vt:lpstr>1300-1600 A.D.</vt:lpstr>
      <vt:lpstr>Slide 4</vt:lpstr>
      <vt:lpstr>Slide 5</vt:lpstr>
      <vt:lpstr>Pale Skin</vt:lpstr>
      <vt:lpstr>Over plucked eyebrows </vt:lpstr>
      <vt:lpstr>Slide 8</vt:lpstr>
      <vt:lpstr>Leonardo da Vinci’s Mona Lisa</vt:lpstr>
      <vt:lpstr>Elizabethan Era</vt:lpstr>
      <vt:lpstr>1558–1603 A.D.</vt:lpstr>
      <vt:lpstr>Slide 12</vt:lpstr>
      <vt:lpstr>Slide 13</vt:lpstr>
      <vt:lpstr>The 18th Century </vt:lpstr>
      <vt:lpstr>Slide 15</vt:lpstr>
      <vt:lpstr>The Average 18th Century Man</vt:lpstr>
      <vt:lpstr>The Average 18th Century Woman</vt:lpstr>
      <vt:lpstr>Slide 18</vt:lpstr>
      <vt:lpstr>Victorian Era</vt:lpstr>
      <vt:lpstr>1837–1901</vt:lpstr>
      <vt:lpstr>Slide 21</vt:lpstr>
      <vt:lpstr>The Roaring Nineteen-Twenties</vt:lpstr>
      <vt:lpstr>Slide 23</vt:lpstr>
      <vt:lpstr>Slide 24</vt:lpstr>
      <vt:lpstr>Slide 25</vt:lpstr>
      <vt:lpstr>The Great Depression  {1930-1940} </vt:lpstr>
      <vt:lpstr>Slide 27</vt:lpstr>
      <vt:lpstr>Katherine Hepburn</vt:lpstr>
      <vt:lpstr>1950’s </vt:lpstr>
      <vt:lpstr>Slide 30</vt:lpstr>
      <vt:lpstr>bombshells </vt:lpstr>
      <vt:lpstr>1960’s</vt:lpstr>
      <vt:lpstr>Early 1960’s </vt:lpstr>
      <vt:lpstr>The “Mod” mid 60’s</vt:lpstr>
      <vt:lpstr>The Hippie Era </vt:lpstr>
      <vt:lpstr>The 1970’s Disco</vt:lpstr>
      <vt:lpstr>The 1980’s</vt:lpstr>
      <vt:lpstr>Slide 38</vt:lpstr>
      <vt:lpstr>1990’s</vt:lpstr>
      <vt:lpstr>Slide 40</vt:lpstr>
      <vt:lpstr>Slide 41</vt:lpstr>
      <vt:lpstr>2000’s</vt:lpstr>
      <vt:lpstr>Slide 43</vt:lpstr>
    </vt:vector>
  </TitlesOfParts>
  <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BEAUTY THROUGH THE AGES</dc:title>
  <dc:creator>Bernadette  Berger</dc:creator>
  <cp:lastModifiedBy>Bernadette  Berger</cp:lastModifiedBy>
  <cp:revision>103</cp:revision>
  <dcterms:created xsi:type="dcterms:W3CDTF">2011-04-06T12:44:02Z</dcterms:created>
  <dcterms:modified xsi:type="dcterms:W3CDTF">2011-04-06T13:14:44Z</dcterms:modified>
</cp:coreProperties>
</file>